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2"/>
  </p:notesMasterIdLst>
  <p:sldIdLst>
    <p:sldId id="283" r:id="rId3"/>
    <p:sldId id="285" r:id="rId4"/>
    <p:sldId id="287" r:id="rId5"/>
    <p:sldId id="288" r:id="rId6"/>
    <p:sldId id="289" r:id="rId7"/>
    <p:sldId id="292" r:id="rId8"/>
    <p:sldId id="293" r:id="rId9"/>
    <p:sldId id="294" r:id="rId10"/>
    <p:sldId id="296" r:id="rId11"/>
    <p:sldId id="295" r:id="rId12"/>
    <p:sldId id="297" r:id="rId13"/>
    <p:sldId id="290" r:id="rId14"/>
    <p:sldId id="291" r:id="rId15"/>
    <p:sldId id="279" r:id="rId16"/>
    <p:sldId id="275" r:id="rId17"/>
    <p:sldId id="281" r:id="rId18"/>
    <p:sldId id="282" r:id="rId19"/>
    <p:sldId id="277" r:id="rId20"/>
    <p:sldId id="27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3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5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png>
</file>

<file path=ppt/media/image10.tiff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96D24E-B70F-604F-8550-F23CDC64CBC7}" type="datetimeFigureOut">
              <a:rPr lang="it-IT" smtClean="0"/>
              <a:t>26/09/19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4336E1-D305-7B49-AEE4-F9A035AEDC7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21618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D6A589B6-154F-4788-8C5E-538E2C6CA9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xmlns="" id="{7995222C-C483-46D6-B2E8-03EFB3DF69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1A34171D-9299-4C3F-9EBE-4AA56FC8BA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F7DBED3D-0064-458E-94DF-91B73C7109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A1574A60-8138-451D-B5E0-F89104514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833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4AF73A63-0F41-421D-9F1D-659A132D8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xmlns="" id="{145C569D-A2B1-4375-969D-62BEA29964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A471123F-B578-4671-8D72-7FC71055D3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93F5B26D-DC0A-402A-9F7C-5DF83808AA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9A8A1A09-045D-4483-B3B1-FEC595404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44523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xmlns="" id="{9F7BC672-5062-4317-9E4F-7027AFCBB8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xmlns="" id="{1BE3018F-4CE2-4B2F-888B-825100900E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2D31D0CF-801F-4F66-B11E-5CCC975904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758BE1C4-2107-4AAE-9BC6-F6B06F865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105FFB2A-65CD-4792-BB50-BFC3DD24C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515156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4231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190398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562719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8942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75605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22803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732044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0709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97B13D65-EE8F-4B0A-A4C9-B1081505E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xmlns="" id="{D687C762-CF38-4BAC-AD50-9344F677D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93B7D7AB-27BA-4D4C-A86A-47C8323710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3D27B18B-B71A-4582-9CA9-C2DD0C67D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4D9DBEF4-04E1-4AC7-8E3A-8D72B148E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6998573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019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magine panoramica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48648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783277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637827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8074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659464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onne immag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087417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7101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1725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BA9178C5-03E5-4692-B3F5-356833BC9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xmlns="" id="{9A9E97C3-9878-4ACC-8A5F-B523075265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F16F2318-E4CD-496C-8489-19D73CC42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60401F54-E301-48EB-9C74-EEBD47AE5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FF65EB6F-73B5-4C50-9765-80C6D0FA30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86704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D84D5E4D-A5F4-4E73-BE84-C626E1E4F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xmlns="" id="{835A619B-3C7C-4C76-90F3-02C43741F26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xmlns="" id="{83688245-88F9-4C69-A3E7-4E59F6640A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xmlns="" id="{F6ED3AD7-6ED9-4963-95CA-8B255DAE97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xmlns="" id="{C7C71DD7-0306-4754-B272-4D04BA9A8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xmlns="" id="{1D25D251-F59B-4F58-8327-162588C26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73270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D2159CC6-DD2F-4378-B784-7D3223F12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xmlns="" id="{0B8D5FFD-4B77-4E04-882D-4CF0C83250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xmlns="" id="{E06309FA-6E49-4AF9-B338-7B573B94C4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xmlns="" id="{EEBBA164-AB71-4C7F-B6CA-0B6DE97026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xmlns="" id="{75B77F5F-6EE2-4047-B108-556AEEE5C5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xmlns="" id="{1DF6AB92-8388-486A-8144-5AEDF2671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xmlns="" id="{5788609A-22A1-42DE-A6D5-5244F85CCC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xmlns="" id="{C97BDD27-F2F0-4DCD-99C2-9E7F09ED0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2794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730A140A-D68B-454D-B0BD-08412BE1F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xmlns="" id="{14697F1D-FE83-4174-9371-EB84E6F81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xmlns="" id="{076A9191-B4A2-4424-95E0-EFEC0F623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xmlns="" id="{48AE3201-4214-46FA-A483-A53AB5378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84429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xmlns="" id="{CF2E57DA-8C7C-4EBA-ABFE-200450EBE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xmlns="" id="{C0C595BC-189E-42F9-8DF5-2CC099706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xmlns="" id="{A4200038-FB8C-4A8E-B547-8F722B7B2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2065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5AABE4A6-54D5-40EF-BD31-B69202703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xmlns="" id="{16D260FA-3EF9-4D16-9CD1-D571779932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xmlns="" id="{A35DC73F-3DA0-489A-87B3-8AC21B3C36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xmlns="" id="{8F82F0E7-129D-4AA4-ACA7-60AF3CB21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xmlns="" id="{3BA40E22-FBBB-45AB-BE26-6FE724EB5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xmlns="" id="{417504F6-A7F3-459E-B3CE-7F140EB1BC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9226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5826E6F3-D551-4740-B914-1FAC7B3AB7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xmlns="" id="{5C1971CA-0817-4E54-BC8C-91B7D50927D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xmlns="" id="{D59C347F-9827-4C9D-99C5-7801144ACB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Modifica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xmlns="" id="{891B9932-D88E-4858-A563-7753FE4E7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xmlns="" id="{DCFB82D4-3D2F-4E72-9218-08FBF4D6B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xmlns="" id="{2586F34B-C39C-4D6A-82E4-9356026F7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3626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5.xml"/><Relationship Id="rId15" Type="http://schemas.openxmlformats.org/officeDocument/2006/relationships/slideLayout" Target="../slideLayouts/slideLayout26.xml"/><Relationship Id="rId16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28.xml"/><Relationship Id="rId18" Type="http://schemas.openxmlformats.org/officeDocument/2006/relationships/theme" Target="../theme/theme2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xmlns="" id="{B9C82C2D-85AE-4D40-AB1B-91A5164F90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GB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xmlns="" id="{55D4577C-23F9-4913-9669-8DA369E0D3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xmlns="" id="{53A83028-DF29-4752-89FF-A891F288A9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B5B2E8-3DF9-47FA-A040-C2317D3BF752}" type="datetimeFigureOut">
              <a:rPr lang="en-GB" smtClean="0"/>
              <a:t>26/09/2019</a:t>
            </a:fld>
            <a:endParaRPr lang="en-GB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xmlns="" id="{A118F411-B3C7-40AD-8BCA-E3F375618F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xmlns="" id="{A8006D7D-21BE-4D0D-886B-45D6A313DF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B67AF4-C368-4B3D-816F-B8BA12756445}" type="slidenum">
              <a:rPr lang="en-GB" smtClean="0"/>
              <a:t>‹n.›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604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88170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1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4.jpg"/><Relationship Id="rId3" Type="http://schemas.openxmlformats.org/officeDocument/2006/relationships/image" Target="../media/image1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6.png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8.png"/><Relationship Id="rId3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png"/><Relationship Id="rId5" Type="http://schemas.openxmlformats.org/officeDocument/2006/relationships/image" Target="../media/image9.jpg"/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751012" y="0"/>
            <a:ext cx="8689976" cy="2509213"/>
          </a:xfrm>
        </p:spPr>
        <p:txBody>
          <a:bodyPr>
            <a:normAutofit/>
          </a:bodyPr>
          <a:lstStyle/>
          <a:p>
            <a:r>
              <a:rPr lang="it-IT" sz="8000" dirty="0"/>
              <a:t>SAM </a:t>
            </a:r>
            <a:r>
              <a:rPr lang="it-IT" sz="8000" dirty="0" err="1"/>
              <a:t>Activities</a:t>
            </a:r>
            <a:endParaRPr lang="it-IT" sz="8000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421476" y="2328419"/>
            <a:ext cx="9349047" cy="2960246"/>
          </a:xfrm>
        </p:spPr>
        <p:txBody>
          <a:bodyPr>
            <a:normAutofit/>
          </a:bodyPr>
          <a:lstStyle/>
          <a:p>
            <a:r>
              <a:rPr lang="it-IT" sz="3600" dirty="0"/>
              <a:t>AUI </a:t>
            </a:r>
            <a:r>
              <a:rPr lang="it-IT" sz="3600" dirty="0" err="1"/>
              <a:t>project</a:t>
            </a:r>
            <a:r>
              <a:rPr lang="it-IT" sz="3600" dirty="0"/>
              <a:t> </a:t>
            </a:r>
            <a:r>
              <a:rPr lang="it-IT" sz="3600" dirty="0" err="1"/>
              <a:t>a.y</a:t>
            </a:r>
            <a:r>
              <a:rPr lang="it-IT" sz="3600" dirty="0"/>
              <a:t>. 2018/2019</a:t>
            </a:r>
          </a:p>
          <a:p>
            <a:r>
              <a:rPr lang="it-IT" sz="2000" dirty="0"/>
              <a:t>By</a:t>
            </a:r>
          </a:p>
          <a:p>
            <a:pPr algn="l"/>
            <a:r>
              <a:rPr lang="it-IT" sz="2000" dirty="0"/>
              <a:t>	Leonardo Rossi  893992  leonardo3.rossi@mail.polimi.it</a:t>
            </a:r>
          </a:p>
          <a:p>
            <a:pPr algn="l"/>
            <a:r>
              <a:rPr lang="it-IT" sz="2000" dirty="0"/>
              <a:t>	marco </a:t>
            </a:r>
            <a:r>
              <a:rPr lang="it-IT" sz="2000" dirty="0" err="1"/>
              <a:t>minelli</a:t>
            </a:r>
            <a:r>
              <a:rPr lang="it-IT" sz="2000" dirty="0"/>
              <a:t>  899281  marco2.minelli@mail.polimi.it</a:t>
            </a:r>
          </a:p>
          <a:p>
            <a:pPr algn="l"/>
            <a:r>
              <a:rPr lang="it-IT" sz="2000" dirty="0"/>
              <a:t>	</a:t>
            </a:r>
            <a:r>
              <a:rPr lang="it-IT" sz="2000" dirty="0" err="1"/>
              <a:t>samuele</a:t>
            </a:r>
            <a:r>
              <a:rPr lang="it-IT" sz="2000" dirty="0"/>
              <a:t> </a:t>
            </a:r>
            <a:r>
              <a:rPr lang="it-IT" sz="2000" dirty="0" err="1"/>
              <a:t>langhi</a:t>
            </a:r>
            <a:r>
              <a:rPr lang="it-IT" sz="2000" dirty="0"/>
              <a:t>  898042  samuele.langhi@mail.polimi.it</a:t>
            </a:r>
          </a:p>
        </p:txBody>
      </p:sp>
    </p:spTree>
    <p:extLst>
      <p:ext uri="{BB962C8B-B14F-4D97-AF65-F5344CB8AC3E}">
        <p14:creationId xmlns:p14="http://schemas.microsoft.com/office/powerpoint/2010/main" val="21055671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 PROCESS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914400" y="2214694"/>
            <a:ext cx="10363826" cy="4327996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Goals and needs analysis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Choice of the activities: </a:t>
            </a:r>
          </a:p>
          <a:p>
            <a:pPr marL="800100" lvl="1" indent="-342900">
              <a:buFont typeface="+mj-lt"/>
              <a:buAutoNum type="alphaUcPeriod"/>
            </a:pPr>
            <a:r>
              <a:rPr lang="en-US" dirty="0" smtClean="0"/>
              <a:t>One more </a:t>
            </a:r>
            <a:r>
              <a:rPr lang="en-US" b="1" dirty="0" smtClean="0"/>
              <a:t>restricted</a:t>
            </a:r>
            <a:r>
              <a:rPr lang="en-US" dirty="0" smtClean="0"/>
              <a:t>, focused on </a:t>
            </a:r>
            <a:r>
              <a:rPr lang="en-US" b="1" dirty="0" smtClean="0"/>
              <a:t>precision of the movement</a:t>
            </a:r>
          </a:p>
          <a:p>
            <a:pPr marL="800100" lvl="1" indent="-342900">
              <a:buFont typeface="+mj-lt"/>
              <a:buAutoNum type="alphaUcPeriod"/>
            </a:pPr>
            <a:r>
              <a:rPr lang="en-US" dirty="0"/>
              <a:t>The other with less restriction, more </a:t>
            </a:r>
            <a:r>
              <a:rPr lang="en-US" b="1" dirty="0"/>
              <a:t>freedom and </a:t>
            </a:r>
            <a:r>
              <a:rPr lang="en-US" b="1" dirty="0" smtClean="0"/>
              <a:t>exploration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Placed in the same virtual environment to show contiguity between them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It was necessary to project a virtual dolphin in order to create a connection between the two worlds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65590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concept</a:t>
            </a:r>
            <a:endParaRPr lang="en-US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smtClean="0"/>
              <a:t>For the first activity (A), we have come up with a run-game model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Need of precision in the movements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Simple and understandable concept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For the second activity (B), a ”search and find” model Is a good solution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Freedom given to the player</a:t>
            </a:r>
          </a:p>
          <a:p>
            <a:pPr lvl="1">
              <a:buFont typeface="Wingdings" charset="2"/>
              <a:buChar char="Ø"/>
            </a:pPr>
            <a:r>
              <a:rPr lang="en-US" dirty="0" smtClean="0"/>
              <a:t>Element of surprise and unknown engage the player in continuing the activity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Both in an underwater environment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54481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Goals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474662" cy="3914955"/>
          </a:xfrm>
        </p:spPr>
        <p:txBody>
          <a:bodyPr>
            <a:normAutofit fontScale="625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multiple </a:t>
            </a:r>
            <a:r>
              <a:rPr lang="it-IT" dirty="0" err="1"/>
              <a:t>activities</a:t>
            </a:r>
            <a:r>
              <a:rPr lang="it-IT" dirty="0"/>
              <a:t> with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levels</a:t>
            </a:r>
            <a:r>
              <a:rPr lang="it-IT" dirty="0"/>
              <a:t> of </a:t>
            </a:r>
            <a:r>
              <a:rPr lang="it-IT" dirty="0" err="1"/>
              <a:t>difficulty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one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an </a:t>
            </a:r>
            <a:r>
              <a:rPr lang="it-IT" dirty="0" err="1"/>
              <a:t>immersive</a:t>
            </a:r>
            <a:r>
              <a:rPr lang="it-IT" dirty="0"/>
              <a:t> </a:t>
            </a:r>
            <a:r>
              <a:rPr lang="it-IT" dirty="0" err="1"/>
              <a:t>environment</a:t>
            </a:r>
            <a:r>
              <a:rPr lang="it-IT" dirty="0"/>
              <a:t> to the </a:t>
            </a:r>
            <a:r>
              <a:rPr lang="it-IT" dirty="0" err="1"/>
              <a:t>patient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put the </a:t>
            </a:r>
            <a:r>
              <a:rPr lang="it-IT" dirty="0" err="1"/>
              <a:t>patient</a:t>
            </a:r>
            <a:r>
              <a:rPr lang="it-IT" dirty="0"/>
              <a:t> in </a:t>
            </a:r>
            <a:r>
              <a:rPr lang="it-IT" dirty="0" err="1"/>
              <a:t>condition</a:t>
            </a:r>
            <a:r>
              <a:rPr lang="it-IT" dirty="0"/>
              <a:t> to relax.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patient</a:t>
            </a:r>
            <a:r>
              <a:rPr lang="it-IT" dirty="0"/>
              <a:t> must 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choose</a:t>
            </a:r>
            <a:r>
              <a:rPr lang="it-IT" dirty="0"/>
              <a:t> </a:t>
            </a:r>
            <a:r>
              <a:rPr lang="it-IT" dirty="0" err="1"/>
              <a:t>autonomously</a:t>
            </a:r>
            <a:r>
              <a:rPr lang="it-IT" dirty="0"/>
              <a:t> </a:t>
            </a:r>
            <a:r>
              <a:rPr lang="it-IT" dirty="0" err="1"/>
              <a:t>one</a:t>
            </a:r>
            <a:r>
              <a:rPr lang="it-IT" dirty="0"/>
              <a:t> or more </a:t>
            </a:r>
            <a:r>
              <a:rPr lang="it-IT" dirty="0" err="1"/>
              <a:t>activities</a:t>
            </a:r>
            <a:r>
              <a:rPr lang="it-IT" dirty="0"/>
              <a:t> </a:t>
            </a:r>
            <a:r>
              <a:rPr lang="it-IT" dirty="0" err="1"/>
              <a:t>suited</a:t>
            </a:r>
            <a:r>
              <a:rPr lang="it-IT" dirty="0"/>
              <a:t> for </a:t>
            </a:r>
            <a:r>
              <a:rPr lang="it-IT" dirty="0" err="1"/>
              <a:t>his</a:t>
            </a:r>
            <a:r>
              <a:rPr lang="it-IT" dirty="0"/>
              <a:t> </a:t>
            </a:r>
            <a:r>
              <a:rPr lang="it-IT" dirty="0" err="1"/>
              <a:t>abilities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therapist</a:t>
            </a:r>
            <a:r>
              <a:rPr lang="it-IT" dirty="0"/>
              <a:t> must 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customize</a:t>
            </a:r>
            <a:r>
              <a:rPr lang="it-IT" dirty="0"/>
              <a:t> the </a:t>
            </a:r>
            <a:r>
              <a:rPr lang="it-IT" dirty="0" err="1"/>
              <a:t>activities</a:t>
            </a:r>
            <a:r>
              <a:rPr lang="it-IT" dirty="0"/>
              <a:t> in </a:t>
            </a:r>
            <a:r>
              <a:rPr lang="it-IT" dirty="0" err="1"/>
              <a:t>order</a:t>
            </a:r>
            <a:r>
              <a:rPr lang="it-IT" dirty="0"/>
              <a:t> to suite </a:t>
            </a:r>
            <a:r>
              <a:rPr lang="it-IT" dirty="0" err="1"/>
              <a:t>at</a:t>
            </a:r>
            <a:r>
              <a:rPr lang="it-IT" dirty="0"/>
              <a:t> best the </a:t>
            </a:r>
            <a:r>
              <a:rPr lang="it-IT" dirty="0" err="1"/>
              <a:t>current</a:t>
            </a:r>
            <a:r>
              <a:rPr lang="it-IT" dirty="0"/>
              <a:t> </a:t>
            </a:r>
            <a:r>
              <a:rPr lang="it-IT" dirty="0" err="1"/>
              <a:t>patient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therapist</a:t>
            </a:r>
            <a:r>
              <a:rPr lang="it-IT" dirty="0"/>
              <a:t> must 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instantaneously</a:t>
            </a:r>
            <a:r>
              <a:rPr lang="it-IT" dirty="0"/>
              <a:t> interrupt the </a:t>
            </a:r>
            <a:r>
              <a:rPr lang="it-IT" dirty="0" err="1"/>
              <a:t>activity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therapist</a:t>
            </a:r>
            <a:r>
              <a:rPr lang="it-IT" dirty="0"/>
              <a:t> must be </a:t>
            </a:r>
            <a:r>
              <a:rPr lang="it-IT" dirty="0" err="1"/>
              <a:t>able</a:t>
            </a:r>
            <a:r>
              <a:rPr lang="it-IT" dirty="0"/>
              <a:t> to monitor </a:t>
            </a:r>
            <a:r>
              <a:rPr lang="it-IT" dirty="0" err="1"/>
              <a:t>patients</a:t>
            </a:r>
            <a:r>
              <a:rPr lang="it-IT" dirty="0"/>
              <a:t>’ </a:t>
            </a:r>
            <a:r>
              <a:rPr lang="it-IT" dirty="0" err="1"/>
              <a:t>activity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</a:t>
            </a:r>
            <a:r>
              <a:rPr lang="it-IT" dirty="0" err="1"/>
              <a:t>one</a:t>
            </a:r>
            <a:r>
              <a:rPr lang="it-IT" dirty="0"/>
              <a:t> or more sessions.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help to </a:t>
            </a:r>
            <a:r>
              <a:rPr lang="it-IT" dirty="0" err="1"/>
              <a:t>improve</a:t>
            </a:r>
            <a:r>
              <a:rPr lang="it-IT" dirty="0"/>
              <a:t> </a:t>
            </a:r>
            <a:r>
              <a:rPr lang="it-IT" dirty="0" err="1"/>
              <a:t>patient’s</a:t>
            </a:r>
            <a:r>
              <a:rPr lang="it-IT" dirty="0"/>
              <a:t> </a:t>
            </a:r>
            <a:r>
              <a:rPr lang="it-IT" dirty="0" err="1"/>
              <a:t>motor</a:t>
            </a:r>
            <a:r>
              <a:rPr lang="it-IT" dirty="0"/>
              <a:t> </a:t>
            </a:r>
            <a:r>
              <a:rPr lang="it-IT" dirty="0" err="1"/>
              <a:t>coordination</a:t>
            </a:r>
            <a:r>
              <a:rPr lang="it-IT" dirty="0"/>
              <a:t> </a:t>
            </a:r>
            <a:r>
              <a:rPr lang="it-IT" dirty="0" err="1"/>
              <a:t>ability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help to </a:t>
            </a:r>
            <a:r>
              <a:rPr lang="it-IT" dirty="0" err="1"/>
              <a:t>improve</a:t>
            </a:r>
            <a:r>
              <a:rPr lang="it-IT" dirty="0"/>
              <a:t> </a:t>
            </a:r>
            <a:r>
              <a:rPr lang="it-IT" dirty="0" err="1"/>
              <a:t>patient’s</a:t>
            </a:r>
            <a:r>
              <a:rPr lang="it-IT" dirty="0"/>
              <a:t> focus </a:t>
            </a:r>
            <a:r>
              <a:rPr lang="it-IT" dirty="0" err="1"/>
              <a:t>ability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create an </a:t>
            </a:r>
            <a:r>
              <a:rPr lang="it-IT" dirty="0" err="1"/>
              <a:t>empathy</a:t>
            </a:r>
            <a:r>
              <a:rPr lang="it-IT" dirty="0"/>
              <a:t> 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patient</a:t>
            </a:r>
            <a:r>
              <a:rPr lang="it-IT" dirty="0"/>
              <a:t> and the </a:t>
            </a:r>
            <a:r>
              <a:rPr lang="it-IT" dirty="0" err="1"/>
              <a:t>Dolphin</a:t>
            </a:r>
            <a:r>
              <a:rPr lang="it-IT" dirty="0"/>
              <a:t> SAM </a:t>
            </a:r>
            <a:r>
              <a:rPr lang="it-IT" dirty="0" err="1"/>
              <a:t>smart</a:t>
            </a:r>
            <a:r>
              <a:rPr lang="it-IT" dirty="0"/>
              <a:t> </a:t>
            </a:r>
            <a:r>
              <a:rPr lang="it-IT" dirty="0" err="1"/>
              <a:t>toy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</a:t>
            </a:r>
            <a:r>
              <a:rPr lang="it-IT" dirty="0" err="1"/>
              <a:t>playful</a:t>
            </a:r>
            <a:r>
              <a:rPr lang="it-IT" dirty="0"/>
              <a:t> </a:t>
            </a:r>
            <a:r>
              <a:rPr lang="it-IT" dirty="0" err="1"/>
              <a:t>activities</a:t>
            </a:r>
            <a:r>
              <a:rPr lang="it-IT" dirty="0"/>
              <a:t> in an </a:t>
            </a:r>
            <a:r>
              <a:rPr lang="it-IT" dirty="0" err="1"/>
              <a:t>immersive</a:t>
            </a:r>
            <a:r>
              <a:rPr lang="it-IT" dirty="0"/>
              <a:t> </a:t>
            </a:r>
            <a:r>
              <a:rPr lang="it-IT" dirty="0" err="1"/>
              <a:t>environment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limit</a:t>
            </a:r>
            <a:r>
              <a:rPr lang="it-IT" dirty="0"/>
              <a:t> the </a:t>
            </a:r>
            <a:r>
              <a:rPr lang="it-IT" dirty="0" err="1"/>
              <a:t>physical</a:t>
            </a:r>
            <a:r>
              <a:rPr lang="it-IT" dirty="0"/>
              <a:t> </a:t>
            </a:r>
            <a:r>
              <a:rPr lang="it-IT" dirty="0" err="1"/>
              <a:t>risks</a:t>
            </a:r>
            <a:r>
              <a:rPr lang="it-IT" dirty="0"/>
              <a:t> due to the </a:t>
            </a:r>
            <a:r>
              <a:rPr lang="it-IT" dirty="0" err="1"/>
              <a:t>abuse</a:t>
            </a:r>
            <a:r>
              <a:rPr lang="it-IT" dirty="0"/>
              <a:t> of </a:t>
            </a:r>
            <a:r>
              <a:rPr lang="it-IT" dirty="0" err="1"/>
              <a:t>devices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-653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5" name="CasellaDiTesto 4"/>
          <p:cNvSpPr txBox="1"/>
          <p:nvPr/>
        </p:nvSpPr>
        <p:spPr>
          <a:xfrm>
            <a:off x="-8327571" y="25799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9228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Requirements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913773" y="2367092"/>
            <a:ext cx="10462787" cy="3891204"/>
          </a:xfrm>
        </p:spPr>
        <p:txBody>
          <a:bodyPr>
            <a:normAutofit fontScale="40000" lnSpcReduction="2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</a:t>
            </a:r>
            <a:r>
              <a:rPr lang="it-IT" dirty="0" err="1"/>
              <a:t>analytics</a:t>
            </a:r>
            <a:r>
              <a:rPr lang="it-IT" dirty="0"/>
              <a:t> </a:t>
            </a:r>
            <a:r>
              <a:rPr lang="it-IT" dirty="0" err="1"/>
              <a:t>related</a:t>
            </a:r>
            <a:r>
              <a:rPr lang="it-IT" dirty="0"/>
              <a:t> to the </a:t>
            </a:r>
            <a:r>
              <a:rPr lang="it-IT" dirty="0" err="1"/>
              <a:t>different</a:t>
            </a:r>
            <a:r>
              <a:rPr lang="it-IT" dirty="0"/>
              <a:t> sessions of </a:t>
            </a:r>
            <a:r>
              <a:rPr lang="it-IT" dirty="0" err="1"/>
              <a:t>activities</a:t>
            </a:r>
            <a:r>
              <a:rPr lang="it-IT" dirty="0"/>
              <a:t> </a:t>
            </a:r>
            <a:r>
              <a:rPr lang="it-IT" dirty="0" err="1"/>
              <a:t>carried</a:t>
            </a:r>
            <a:r>
              <a:rPr lang="it-IT" dirty="0"/>
              <a:t> out by a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patient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interface</a:t>
            </a:r>
            <a:r>
              <a:rPr lang="it-IT" dirty="0"/>
              <a:t> with the Magic </a:t>
            </a:r>
            <a:r>
              <a:rPr lang="it-IT" dirty="0" err="1"/>
              <a:t>Room’s</a:t>
            </a:r>
            <a:r>
              <a:rPr lang="it-IT" dirty="0"/>
              <a:t> </a:t>
            </a:r>
            <a:r>
              <a:rPr lang="it-IT" dirty="0" err="1"/>
              <a:t>devices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an intuitive and </a:t>
            </a:r>
            <a:r>
              <a:rPr lang="it-IT" dirty="0" err="1"/>
              <a:t>accessible</a:t>
            </a:r>
            <a:r>
              <a:rPr lang="it-IT" dirty="0"/>
              <a:t> </a:t>
            </a:r>
            <a:r>
              <a:rPr lang="it-IT" dirty="0" err="1"/>
              <a:t>interface</a:t>
            </a:r>
            <a:r>
              <a:rPr lang="it-IT" dirty="0"/>
              <a:t> to </a:t>
            </a:r>
            <a:r>
              <a:rPr lang="it-IT" dirty="0" err="1"/>
              <a:t>patients</a:t>
            </a:r>
            <a:r>
              <a:rPr lang="it-IT" dirty="0"/>
              <a:t> </a:t>
            </a:r>
            <a:r>
              <a:rPr lang="it-IT" dirty="0" err="1"/>
              <a:t>within</a:t>
            </a:r>
            <a:r>
              <a:rPr lang="it-IT" dirty="0"/>
              <a:t> the game.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an </a:t>
            </a:r>
            <a:r>
              <a:rPr lang="it-IT" dirty="0" err="1"/>
              <a:t>effective</a:t>
            </a:r>
            <a:r>
              <a:rPr lang="it-IT" dirty="0"/>
              <a:t> and </a:t>
            </a:r>
            <a:r>
              <a:rPr lang="it-IT" dirty="0" err="1"/>
              <a:t>detailed</a:t>
            </a:r>
            <a:r>
              <a:rPr lang="it-IT" dirty="0"/>
              <a:t> </a:t>
            </a:r>
            <a:r>
              <a:rPr lang="it-IT" dirty="0" err="1"/>
              <a:t>interface</a:t>
            </a:r>
            <a:r>
              <a:rPr lang="it-IT" dirty="0"/>
              <a:t> for the </a:t>
            </a:r>
            <a:r>
              <a:rPr lang="it-IT" dirty="0" err="1"/>
              <a:t>monitoring</a:t>
            </a:r>
            <a:r>
              <a:rPr lang="it-IT" dirty="0"/>
              <a:t> of the </a:t>
            </a:r>
            <a:r>
              <a:rPr lang="it-IT" dirty="0" err="1"/>
              <a:t>patients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enable</a:t>
            </a:r>
            <a:r>
              <a:rPr lang="it-IT" dirty="0"/>
              <a:t> the </a:t>
            </a:r>
            <a:r>
              <a:rPr lang="it-IT" dirty="0" err="1"/>
              <a:t>therapist</a:t>
            </a:r>
            <a:r>
              <a:rPr lang="it-IT" dirty="0"/>
              <a:t> to create a </a:t>
            </a:r>
            <a:r>
              <a:rPr lang="it-IT" dirty="0" err="1"/>
              <a:t>profile</a:t>
            </a:r>
            <a:r>
              <a:rPr lang="it-IT" dirty="0"/>
              <a:t> for </a:t>
            </a:r>
            <a:r>
              <a:rPr lang="it-IT" dirty="0" err="1"/>
              <a:t>him</a:t>
            </a:r>
            <a:r>
              <a:rPr lang="it-IT" dirty="0"/>
              <a:t>- self/</a:t>
            </a:r>
            <a:r>
              <a:rPr lang="it-IT" dirty="0" err="1"/>
              <a:t>herself</a:t>
            </a:r>
            <a:r>
              <a:rPr lang="it-IT" dirty="0"/>
              <a:t> and </a:t>
            </a:r>
            <a:r>
              <a:rPr lang="it-IT" dirty="0" err="1"/>
              <a:t>his</a:t>
            </a:r>
            <a:r>
              <a:rPr lang="it-IT" dirty="0"/>
              <a:t>/</a:t>
            </a:r>
            <a:r>
              <a:rPr lang="it-IT" dirty="0" err="1"/>
              <a:t>her</a:t>
            </a:r>
            <a:r>
              <a:rPr lang="it-IT" dirty="0"/>
              <a:t> </a:t>
            </a:r>
            <a:r>
              <a:rPr lang="it-IT" dirty="0" err="1"/>
              <a:t>patients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persist</a:t>
            </a:r>
            <a:r>
              <a:rPr lang="it-IT" dirty="0"/>
              <a:t> </a:t>
            </a:r>
            <a:r>
              <a:rPr lang="it-IT" dirty="0" err="1"/>
              <a:t>user’s</a:t>
            </a:r>
            <a:r>
              <a:rPr lang="it-IT" dirty="0"/>
              <a:t> performances and associate </a:t>
            </a:r>
            <a:r>
              <a:rPr lang="it-IT" dirty="0" err="1"/>
              <a:t>them</a:t>
            </a:r>
            <a:r>
              <a:rPr lang="it-IT" dirty="0"/>
              <a:t> to </a:t>
            </a:r>
            <a:r>
              <a:rPr lang="it-IT" dirty="0" err="1"/>
              <a:t>his</a:t>
            </a:r>
            <a:r>
              <a:rPr lang="it-IT" dirty="0"/>
              <a:t>/</a:t>
            </a:r>
            <a:r>
              <a:rPr lang="it-IT" dirty="0" err="1"/>
              <a:t>her</a:t>
            </a:r>
            <a:r>
              <a:rPr lang="it-IT" dirty="0"/>
              <a:t> </a:t>
            </a:r>
            <a:r>
              <a:rPr lang="it-IT" dirty="0" err="1"/>
              <a:t>profile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a </a:t>
            </a:r>
            <a:r>
              <a:rPr lang="it-IT" dirty="0" err="1"/>
              <a:t>summary</a:t>
            </a:r>
            <a:r>
              <a:rPr lang="it-IT" dirty="0"/>
              <a:t> </a:t>
            </a:r>
            <a:r>
              <a:rPr lang="it-IT" dirty="0" err="1"/>
              <a:t>dashboard</a:t>
            </a:r>
            <a:r>
              <a:rPr lang="it-IT" dirty="0"/>
              <a:t> of the </a:t>
            </a:r>
            <a:r>
              <a:rPr lang="it-IT" dirty="0" err="1"/>
              <a:t>patient’s</a:t>
            </a:r>
            <a:r>
              <a:rPr lang="it-IT" dirty="0"/>
              <a:t> game sessions.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a </a:t>
            </a:r>
            <a:r>
              <a:rPr lang="it-IT" dirty="0" err="1"/>
              <a:t>protection</a:t>
            </a:r>
            <a:r>
              <a:rPr lang="it-IT" dirty="0"/>
              <a:t> for </a:t>
            </a:r>
            <a:r>
              <a:rPr lang="it-IT" dirty="0" err="1"/>
              <a:t>user’s</a:t>
            </a:r>
            <a:r>
              <a:rPr lang="it-IT" dirty="0"/>
              <a:t> personal data (</a:t>
            </a:r>
            <a:r>
              <a:rPr lang="it-IT" dirty="0" err="1"/>
              <a:t>depending</a:t>
            </a:r>
            <a:r>
              <a:rPr lang="it-IT" dirty="0"/>
              <a:t> on the domain authority).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patient</a:t>
            </a:r>
            <a:r>
              <a:rPr lang="it-IT" dirty="0"/>
              <a:t> must </a:t>
            </a:r>
            <a:r>
              <a:rPr lang="it-IT" dirty="0" err="1"/>
              <a:t>not</a:t>
            </a:r>
            <a:r>
              <a:rPr lang="it-IT" dirty="0"/>
              <a:t> be </a:t>
            </a:r>
            <a:r>
              <a:rPr lang="it-IT" dirty="0" err="1"/>
              <a:t>overstimulated</a:t>
            </a:r>
            <a:r>
              <a:rPr lang="it-IT" dirty="0"/>
              <a:t> by the </a:t>
            </a:r>
            <a:r>
              <a:rPr lang="it-IT" dirty="0" err="1"/>
              <a:t>activity</a:t>
            </a:r>
            <a:r>
              <a:rPr lang="it-IT" dirty="0"/>
              <a:t>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avoid</a:t>
            </a:r>
            <a:r>
              <a:rPr lang="it-IT" dirty="0"/>
              <a:t> </a:t>
            </a:r>
            <a:r>
              <a:rPr lang="it-IT" dirty="0" err="1"/>
              <a:t>restlessness</a:t>
            </a:r>
            <a:r>
              <a:rPr lang="it-IT" dirty="0"/>
              <a:t> and </a:t>
            </a:r>
            <a:r>
              <a:rPr lang="it-IT" dirty="0" err="1"/>
              <a:t>indisposition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track</a:t>
            </a:r>
            <a:r>
              <a:rPr lang="it-IT" dirty="0"/>
              <a:t> </a:t>
            </a:r>
            <a:r>
              <a:rPr lang="it-IT" dirty="0" err="1"/>
              <a:t>user’s</a:t>
            </a:r>
            <a:r>
              <a:rPr lang="it-IT" dirty="0"/>
              <a:t> position data </a:t>
            </a:r>
            <a:r>
              <a:rPr lang="it-IT" dirty="0" err="1"/>
              <a:t>within</a:t>
            </a:r>
            <a:r>
              <a:rPr lang="it-IT" dirty="0"/>
              <a:t> the Magic Room via the Kinect.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guide the </a:t>
            </a:r>
            <a:r>
              <a:rPr lang="it-IT" dirty="0" err="1"/>
              <a:t>patient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the </a:t>
            </a:r>
            <a:r>
              <a:rPr lang="it-IT" dirty="0" err="1"/>
              <a:t>activity</a:t>
            </a:r>
            <a:r>
              <a:rPr lang="it-IT" dirty="0"/>
              <a:t> </a:t>
            </a:r>
            <a:r>
              <a:rPr lang="it-IT" dirty="0" err="1"/>
              <a:t>based</a:t>
            </a:r>
            <a:r>
              <a:rPr lang="it-IT" dirty="0"/>
              <a:t> on the </a:t>
            </a:r>
            <a:r>
              <a:rPr lang="it-IT" dirty="0" err="1"/>
              <a:t>previously</a:t>
            </a:r>
            <a:r>
              <a:rPr lang="it-IT" dirty="0"/>
              <a:t> </a:t>
            </a:r>
            <a:r>
              <a:rPr lang="it-IT" dirty="0" err="1"/>
              <a:t>chosen</a:t>
            </a:r>
            <a:r>
              <a:rPr lang="it-IT" dirty="0"/>
              <a:t> </a:t>
            </a:r>
            <a:r>
              <a:rPr lang="it-IT" dirty="0" err="1"/>
              <a:t>difficulty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support</a:t>
            </a:r>
            <a:r>
              <a:rPr lang="it-IT" dirty="0"/>
              <a:t> the </a:t>
            </a:r>
            <a:r>
              <a:rPr lang="it-IT" dirty="0" err="1"/>
              <a:t>parametrization</a:t>
            </a:r>
            <a:r>
              <a:rPr lang="it-IT" dirty="0"/>
              <a:t> of the </a:t>
            </a:r>
            <a:r>
              <a:rPr lang="it-IT" dirty="0" err="1"/>
              <a:t>activities</a:t>
            </a:r>
            <a:r>
              <a:rPr lang="it-IT" dirty="0"/>
              <a:t>’ </a:t>
            </a:r>
            <a:r>
              <a:rPr lang="it-IT" dirty="0" err="1"/>
              <a:t>levels</a:t>
            </a:r>
            <a:r>
              <a:rPr lang="it-IT" dirty="0"/>
              <a:t> in </a:t>
            </a:r>
            <a:r>
              <a:rPr lang="it-IT" dirty="0" err="1"/>
              <a:t>order</a:t>
            </a:r>
            <a:r>
              <a:rPr lang="it-IT" dirty="0"/>
              <a:t> to </a:t>
            </a:r>
            <a:r>
              <a:rPr lang="it-IT" dirty="0" err="1"/>
              <a:t>let</a:t>
            </a:r>
            <a:r>
              <a:rPr lang="it-IT" dirty="0"/>
              <a:t> the </a:t>
            </a:r>
            <a:r>
              <a:rPr lang="it-IT" dirty="0" err="1"/>
              <a:t>therapist</a:t>
            </a:r>
            <a:r>
              <a:rPr lang="it-IT" dirty="0"/>
              <a:t> set the </a:t>
            </a:r>
            <a:r>
              <a:rPr lang="it-IT" dirty="0" err="1"/>
              <a:t>most</a:t>
            </a:r>
            <a:r>
              <a:rPr lang="it-IT" dirty="0"/>
              <a:t> </a:t>
            </a:r>
            <a:r>
              <a:rPr lang="it-IT" dirty="0" err="1"/>
              <a:t>suitable</a:t>
            </a:r>
            <a:r>
              <a:rPr lang="it-IT" dirty="0"/>
              <a:t> </a:t>
            </a:r>
            <a:r>
              <a:rPr lang="it-IT" dirty="0" err="1"/>
              <a:t>level</a:t>
            </a:r>
            <a:r>
              <a:rPr lang="it-IT" dirty="0"/>
              <a:t> of </a:t>
            </a:r>
            <a:r>
              <a:rPr lang="it-IT" dirty="0" err="1"/>
              <a:t>difficulty</a:t>
            </a:r>
            <a:r>
              <a:rPr lang="it-IT" dirty="0"/>
              <a:t> for a </a:t>
            </a:r>
            <a:r>
              <a:rPr lang="it-IT" dirty="0" err="1"/>
              <a:t>patient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use </a:t>
            </a:r>
            <a:r>
              <a:rPr lang="it-IT" dirty="0" err="1"/>
              <a:t>Dolphin</a:t>
            </a:r>
            <a:r>
              <a:rPr lang="it-IT" dirty="0"/>
              <a:t> SAM </a:t>
            </a:r>
            <a:r>
              <a:rPr lang="it-IT" dirty="0" err="1"/>
              <a:t>as</a:t>
            </a:r>
            <a:r>
              <a:rPr lang="it-IT" dirty="0"/>
              <a:t> an input </a:t>
            </a:r>
            <a:r>
              <a:rPr lang="it-IT" dirty="0" err="1"/>
              <a:t>interface</a:t>
            </a:r>
            <a:r>
              <a:rPr lang="it-IT" dirty="0"/>
              <a:t> (</a:t>
            </a:r>
            <a:r>
              <a:rPr lang="it-IT" dirty="0" err="1"/>
              <a:t>accelerom</a:t>
            </a:r>
            <a:r>
              <a:rPr lang="it-IT" dirty="0"/>
              <a:t>- </a:t>
            </a:r>
            <a:r>
              <a:rPr lang="it-IT" dirty="0" err="1"/>
              <a:t>eter</a:t>
            </a:r>
            <a:r>
              <a:rPr lang="it-IT" dirty="0"/>
              <a:t>, </a:t>
            </a:r>
            <a:r>
              <a:rPr lang="it-IT" dirty="0" err="1"/>
              <a:t>gyroscope</a:t>
            </a:r>
            <a:r>
              <a:rPr lang="it-IT" dirty="0"/>
              <a:t>, </a:t>
            </a:r>
            <a:r>
              <a:rPr lang="it-IT" dirty="0" err="1"/>
              <a:t>touch</a:t>
            </a:r>
            <a:r>
              <a:rPr lang="it-IT" dirty="0"/>
              <a:t> </a:t>
            </a:r>
            <a:r>
              <a:rPr lang="it-IT" dirty="0" err="1"/>
              <a:t>sensors</a:t>
            </a:r>
            <a:r>
              <a:rPr lang="it-IT" dirty="0"/>
              <a:t>, RFID </a:t>
            </a:r>
            <a:r>
              <a:rPr lang="it-IT" dirty="0" err="1"/>
              <a:t>reader</a:t>
            </a:r>
            <a:r>
              <a:rPr lang="it-IT" dirty="0"/>
              <a:t>).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use </a:t>
            </a:r>
            <a:r>
              <a:rPr lang="it-IT" dirty="0" err="1"/>
              <a:t>Dolphin</a:t>
            </a:r>
            <a:r>
              <a:rPr lang="it-IT" dirty="0"/>
              <a:t> </a:t>
            </a:r>
            <a:r>
              <a:rPr lang="it-IT" dirty="0" err="1"/>
              <a:t>SAM’s</a:t>
            </a:r>
            <a:r>
              <a:rPr lang="it-IT" dirty="0"/>
              <a:t> </a:t>
            </a:r>
            <a:r>
              <a:rPr lang="it-IT" dirty="0" err="1"/>
              <a:t>lights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an output </a:t>
            </a:r>
            <a:r>
              <a:rPr lang="it-IT" dirty="0" err="1"/>
              <a:t>interface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use the Magic </a:t>
            </a:r>
            <a:r>
              <a:rPr lang="it-IT" dirty="0" err="1"/>
              <a:t>Room’s</a:t>
            </a:r>
            <a:r>
              <a:rPr lang="it-IT" dirty="0"/>
              <a:t> </a:t>
            </a:r>
            <a:r>
              <a:rPr lang="it-IT" dirty="0" err="1"/>
              <a:t>appliances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an output </a:t>
            </a:r>
            <a:r>
              <a:rPr lang="it-IT" dirty="0" err="1"/>
              <a:t>interface</a:t>
            </a:r>
            <a:r>
              <a:rPr lang="it-IT" dirty="0"/>
              <a:t> (</a:t>
            </a:r>
            <a:r>
              <a:rPr lang="it-IT" dirty="0" err="1"/>
              <a:t>smart</a:t>
            </a:r>
            <a:r>
              <a:rPr lang="it-IT" dirty="0"/>
              <a:t> </a:t>
            </a:r>
            <a:r>
              <a:rPr lang="it-IT" dirty="0" err="1"/>
              <a:t>lights</a:t>
            </a:r>
            <a:r>
              <a:rPr lang="it-IT" dirty="0"/>
              <a:t>, </a:t>
            </a:r>
            <a:r>
              <a:rPr lang="it-IT" dirty="0" err="1"/>
              <a:t>projectors</a:t>
            </a:r>
            <a:r>
              <a:rPr lang="it-IT" dirty="0"/>
              <a:t>, </a:t>
            </a:r>
            <a:r>
              <a:rPr lang="it-IT" dirty="0" err="1"/>
              <a:t>bubble</a:t>
            </a:r>
            <a:r>
              <a:rPr lang="it-IT" dirty="0"/>
              <a:t> machine). 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24869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xmlns="" id="{65795405-4420-4661-8097-01F4A5EA70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DOLPHIN SEARCH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xmlns="" id="{EF9BCD98-1D55-49A7-830F-5EAEE4E183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8045" y="4150453"/>
            <a:ext cx="2748393" cy="1451495"/>
          </a:xfrm>
          <a:prstGeom prst="rect">
            <a:avLst/>
          </a:prstGeom>
        </p:spPr>
      </p:pic>
      <p:sp>
        <p:nvSpPr>
          <p:cNvPr id="9" name="CasellaDiTesto 8">
            <a:extLst>
              <a:ext uri="{FF2B5EF4-FFF2-40B4-BE49-F238E27FC236}">
                <a16:creationId xmlns:a16="http://schemas.microsoft.com/office/drawing/2014/main" xmlns="" id="{030A37A4-7F4C-41F2-9E2F-F0A50CF18B36}"/>
              </a:ext>
            </a:extLst>
          </p:cNvPr>
          <p:cNvSpPr txBox="1"/>
          <p:nvPr/>
        </p:nvSpPr>
        <p:spPr>
          <a:xfrm>
            <a:off x="5995503" y="2825847"/>
            <a:ext cx="52868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USER MOVES AROUND USING THE DOLPHIN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COLLECTS HIDDEN OBJECTS IN COLLECTABLE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PHYSICAL SEARCH OF THE COLLECTABLE ON THE GROUND USING THE DOLPHIN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GAME COMPLETED WHEN EVERY OBJECT IS FOUND</a:t>
            </a:r>
            <a:endParaRPr lang="en-GB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xmlns="" id="{3B4EA569-223C-F74B-BD46-7BABA56518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38" y="2487852"/>
            <a:ext cx="2750414" cy="171900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xmlns="" id="{5EA414FF-D426-3F45-9C62-C84A16C76D3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2241" y="2487852"/>
            <a:ext cx="2750415" cy="1719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271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Dolphin RUN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xmlns="" id="{5CBEF783-9A05-4392-ABFA-81413349681B}"/>
              </a:ext>
            </a:extLst>
          </p:cNvPr>
          <p:cNvSpPr txBox="1"/>
          <p:nvPr/>
        </p:nvSpPr>
        <p:spPr>
          <a:xfrm>
            <a:off x="6096000" y="2823163"/>
            <a:ext cx="57224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DOLPHIN IS USED AS A CONTROLLER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STATIC AND DYNAMIC OBSTACLES THAT CAN BE PARAMETRIZED BY THE THERAPIST</a:t>
            </a:r>
          </a:p>
          <a:p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GAME FINISH WHEN THE PLAYER AVOIDS ALL THE OBSTACLES AND REACH THE FINAL 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7EF3543C-ACAB-DD43-B1EC-CB988603D0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2015531"/>
            <a:ext cx="4098402" cy="201077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EC7F6531-D832-A34F-84DD-2F4B967403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74" y="4026310"/>
            <a:ext cx="4098403" cy="2090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6758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MAIN DEVICES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913775" y="2093823"/>
            <a:ext cx="10462787" cy="38912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b="1" dirty="0"/>
              <a:t>	DOLPHIN SAM						MAGIC ROOM</a:t>
            </a:r>
          </a:p>
          <a:p>
            <a:pPr marL="0" indent="0">
              <a:buNone/>
            </a:pPr>
            <a:endParaRPr lang="it-IT" b="1" dirty="0"/>
          </a:p>
          <a:p>
            <a:pPr marL="0" indent="0">
              <a:buNone/>
            </a:pPr>
            <a:endParaRPr lang="it-IT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567E9CD-3BDF-A94D-B7BE-D2CC75EEF8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516" y="2876265"/>
            <a:ext cx="5313432" cy="2976668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15" y="2948836"/>
            <a:ext cx="4630057" cy="2593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8775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0000"/>
                <a:lumMod val="110000"/>
              </a:schemeClr>
            </a:gs>
            <a:gs pos="100000">
              <a:schemeClr val="bg1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9">
            <a:extLst>
              <a:ext uri="{FF2B5EF4-FFF2-40B4-BE49-F238E27FC236}">
                <a16:creationId xmlns:a16="http://schemas.microsoft.com/office/drawing/2014/main" xmlns="" id="{6E3254AE-C4CD-426D-A6E8-7FA13B0F88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xmlns="" id="{FBB9C487-48AA-4A17-9918-C0E92698F8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88" r="1132"/>
          <a:stretch/>
        </p:blipFill>
        <p:spPr>
          <a:xfrm>
            <a:off x="516702" y="2950433"/>
            <a:ext cx="5901033" cy="3262706"/>
          </a:xfrm>
          <a:prstGeom prst="roundRect">
            <a:avLst>
              <a:gd name="adj" fmla="val 5301"/>
            </a:avLst>
          </a:prstGeom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19" name="Picture 11">
            <a:extLst>
              <a:ext uri="{FF2B5EF4-FFF2-40B4-BE49-F238E27FC236}">
                <a16:creationId xmlns:a16="http://schemas.microsoft.com/office/drawing/2014/main" xmlns="" id="{F5C53434-A0C7-4A81-8EB0-D460DAD9BB6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>
            <a:normAutofit/>
          </a:bodyPr>
          <a:lstStyle/>
          <a:p>
            <a:r>
              <a:rPr lang="en-GB"/>
              <a:t>Hw and sw architectures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844200" y="2027584"/>
            <a:ext cx="11023122" cy="34407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b="1" dirty="0"/>
              <a:t>	      HW ARCHITECTURE					SW ARCHITECTURE</a:t>
            </a:r>
          </a:p>
          <a:p>
            <a:pPr marL="0" indent="0">
              <a:buNone/>
            </a:pPr>
            <a:r>
              <a:rPr lang="it-IT" b="1" dirty="0"/>
              <a:t>							</a:t>
            </a:r>
          </a:p>
          <a:p>
            <a:pPr marL="0" indent="0">
              <a:buNone/>
            </a:pPr>
            <a:r>
              <a:rPr lang="it-IT" b="1" dirty="0"/>
              <a:t>							- Model</a:t>
            </a:r>
          </a:p>
          <a:p>
            <a:pPr marL="0" indent="0">
              <a:buNone/>
            </a:pPr>
            <a:endParaRPr lang="it-IT" b="1" dirty="0"/>
          </a:p>
          <a:p>
            <a:pPr marL="0" indent="0">
              <a:buNone/>
            </a:pPr>
            <a:r>
              <a:rPr lang="it-IT" b="1" dirty="0"/>
              <a:t>							- VIEW</a:t>
            </a:r>
          </a:p>
          <a:p>
            <a:pPr marL="0" indent="0">
              <a:buNone/>
            </a:pPr>
            <a:endParaRPr lang="it-IT" b="1" dirty="0"/>
          </a:p>
          <a:p>
            <a:pPr marL="0" indent="0">
              <a:buNone/>
            </a:pPr>
            <a:r>
              <a:rPr lang="it-IT" b="1" dirty="0"/>
              <a:t>							- CONTROLLER</a:t>
            </a:r>
          </a:p>
        </p:txBody>
      </p:sp>
    </p:spTree>
    <p:extLst>
      <p:ext uri="{BB962C8B-B14F-4D97-AF65-F5344CB8AC3E}">
        <p14:creationId xmlns:p14="http://schemas.microsoft.com/office/powerpoint/2010/main" val="82443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VALUE PROPOSITION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913775" y="2093823"/>
            <a:ext cx="10462787" cy="38912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b="1" dirty="0"/>
              <a:t>IMMERSIVE ENVIRONMENT: </a:t>
            </a:r>
          </a:p>
          <a:p>
            <a:pPr marL="0" indent="0">
              <a:buNone/>
            </a:pPr>
            <a:r>
              <a:rPr lang="it-IT" dirty="0"/>
              <a:t>	help TO IMPROVE PATIENT’S ABILITY TO FOCUS</a:t>
            </a:r>
          </a:p>
          <a:p>
            <a:pPr marL="0" indent="0">
              <a:buNone/>
            </a:pPr>
            <a:r>
              <a:rPr lang="it-IT" b="1" dirty="0"/>
              <a:t>Interaction with the </a:t>
            </a:r>
            <a:r>
              <a:rPr lang="it-IT" b="1" dirty="0" err="1"/>
              <a:t>dolphin</a:t>
            </a:r>
            <a:r>
              <a:rPr lang="it-IT" b="1" dirty="0"/>
              <a:t>: </a:t>
            </a:r>
          </a:p>
          <a:p>
            <a:pPr marL="0" indent="0">
              <a:buNone/>
            </a:pPr>
            <a:r>
              <a:rPr lang="it-IT" dirty="0"/>
              <a:t>	help TO IMPROVE </a:t>
            </a:r>
            <a:r>
              <a:rPr lang="it-IT" dirty="0" err="1"/>
              <a:t>VISual</a:t>
            </a:r>
            <a:r>
              <a:rPr lang="it-IT" dirty="0"/>
              <a:t>-MOTOR </a:t>
            </a:r>
            <a:r>
              <a:rPr lang="it-IT" dirty="0" err="1"/>
              <a:t>coordination</a:t>
            </a:r>
            <a:r>
              <a:rPr lang="it-IT" dirty="0"/>
              <a:t> and </a:t>
            </a:r>
            <a:r>
              <a:rPr lang="it-IT" dirty="0" err="1"/>
              <a:t>tactile</a:t>
            </a:r>
            <a:r>
              <a:rPr lang="it-IT" dirty="0"/>
              <a:t> </a:t>
            </a:r>
            <a:r>
              <a:rPr lang="it-IT" dirty="0" err="1"/>
              <a:t>perception</a:t>
            </a:r>
            <a:r>
              <a:rPr lang="it-IT" dirty="0"/>
              <a:t> </a:t>
            </a:r>
          </a:p>
          <a:p>
            <a:pPr marL="0" indent="0">
              <a:buNone/>
            </a:pPr>
            <a:r>
              <a:rPr lang="it-IT" b="1" dirty="0" err="1"/>
              <a:t>APpLICATION</a:t>
            </a:r>
            <a:r>
              <a:rPr lang="it-IT" b="1" dirty="0"/>
              <a:t> EXTENDIBILITY:</a:t>
            </a:r>
          </a:p>
          <a:p>
            <a:pPr marL="0" indent="0">
              <a:buNone/>
            </a:pPr>
            <a:r>
              <a:rPr lang="it-IT" b="1" dirty="0"/>
              <a:t>	</a:t>
            </a:r>
            <a:r>
              <a:rPr lang="it-IT" dirty="0" err="1"/>
              <a:t>Levels</a:t>
            </a:r>
            <a:r>
              <a:rPr lang="it-IT" dirty="0"/>
              <a:t> </a:t>
            </a:r>
            <a:r>
              <a:rPr lang="it-IT" dirty="0" err="1"/>
              <a:t>Structure</a:t>
            </a:r>
            <a:r>
              <a:rPr lang="it-IT" dirty="0"/>
              <a:t> and </a:t>
            </a:r>
            <a:r>
              <a:rPr lang="it-IT" dirty="0" err="1"/>
              <a:t>parameters</a:t>
            </a:r>
            <a:r>
              <a:rPr lang="it-IT" dirty="0"/>
              <a:t> GATHERING can be </a:t>
            </a:r>
            <a:r>
              <a:rPr lang="it-IT" dirty="0" err="1"/>
              <a:t>easily</a:t>
            </a:r>
            <a:r>
              <a:rPr lang="it-IT" dirty="0"/>
              <a:t> </a:t>
            </a:r>
            <a:r>
              <a:rPr lang="it-IT" dirty="0" err="1"/>
              <a:t>extendible</a:t>
            </a:r>
            <a:endParaRPr lang="it-IT" dirty="0"/>
          </a:p>
          <a:p>
            <a:pPr marL="0" indent="0">
              <a:buNone/>
            </a:pP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5872703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FUTURE WORKS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913775" y="2093823"/>
            <a:ext cx="10462787" cy="389120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it-IT" b="1" dirty="0"/>
              <a:t>SESSION ANALYTICS IMPROVEMENTS: </a:t>
            </a:r>
          </a:p>
          <a:p>
            <a:pPr marL="0" indent="0">
              <a:buNone/>
            </a:pPr>
            <a:r>
              <a:rPr lang="it-IT" dirty="0"/>
              <a:t>	introduce more </a:t>
            </a:r>
            <a:r>
              <a:rPr lang="it-IT" dirty="0" err="1"/>
              <a:t>specific</a:t>
            </a:r>
            <a:r>
              <a:rPr lang="it-IT" dirty="0"/>
              <a:t> </a:t>
            </a:r>
            <a:r>
              <a:rPr lang="it-IT" dirty="0" err="1"/>
              <a:t>session’s</a:t>
            </a:r>
            <a:r>
              <a:rPr lang="it-IT" dirty="0"/>
              <a:t> </a:t>
            </a:r>
            <a:r>
              <a:rPr lang="it-IT" dirty="0" err="1"/>
              <a:t>parameters</a:t>
            </a:r>
            <a:r>
              <a:rPr lang="it-IT" dirty="0"/>
              <a:t> and use data </a:t>
            </a:r>
            <a:r>
              <a:rPr lang="it-IT" dirty="0" err="1"/>
              <a:t>analysis</a:t>
            </a:r>
            <a:r>
              <a:rPr lang="it-IT" dirty="0"/>
              <a:t> 	techniques</a:t>
            </a:r>
          </a:p>
          <a:p>
            <a:pPr marL="0" indent="0">
              <a:buNone/>
            </a:pPr>
            <a:r>
              <a:rPr lang="it-IT" b="1" dirty="0"/>
              <a:t>Activities </a:t>
            </a:r>
            <a:r>
              <a:rPr lang="it-IT" b="1" dirty="0" err="1"/>
              <a:t>improvements</a:t>
            </a:r>
            <a:r>
              <a:rPr lang="it-IT" b="1" dirty="0"/>
              <a:t>: </a:t>
            </a:r>
          </a:p>
          <a:p>
            <a:pPr marL="0" indent="0">
              <a:buNone/>
            </a:pPr>
            <a:r>
              <a:rPr lang="it-IT" dirty="0"/>
              <a:t>	</a:t>
            </a:r>
            <a:r>
              <a:rPr lang="it-IT" dirty="0" err="1"/>
              <a:t>add</a:t>
            </a:r>
            <a:r>
              <a:rPr lang="it-IT" dirty="0"/>
              <a:t> new and more </a:t>
            </a:r>
            <a:r>
              <a:rPr lang="it-IT" dirty="0" err="1"/>
              <a:t>personalized</a:t>
            </a:r>
            <a:r>
              <a:rPr lang="it-IT" dirty="0"/>
              <a:t> </a:t>
            </a:r>
            <a:r>
              <a:rPr lang="it-IT" dirty="0" err="1"/>
              <a:t>levels</a:t>
            </a:r>
            <a:r>
              <a:rPr lang="it-IT" dirty="0"/>
              <a:t>. Create more activities</a:t>
            </a:r>
          </a:p>
          <a:p>
            <a:pPr marL="0" indent="0">
              <a:buNone/>
            </a:pPr>
            <a:r>
              <a:rPr lang="it-IT" b="1" dirty="0"/>
              <a:t>Development </a:t>
            </a:r>
            <a:r>
              <a:rPr lang="it-IT" b="1" dirty="0" err="1"/>
              <a:t>improvement</a:t>
            </a:r>
            <a:endParaRPr lang="it-IT" b="1" dirty="0"/>
          </a:p>
          <a:p>
            <a:pPr marL="0" indent="0">
              <a:buNone/>
            </a:pPr>
            <a:r>
              <a:rPr lang="it-IT" b="1" dirty="0"/>
              <a:t>	</a:t>
            </a:r>
            <a:r>
              <a:rPr lang="it-IT" dirty="0" err="1"/>
              <a:t>deploy</a:t>
            </a:r>
            <a:r>
              <a:rPr lang="it-IT" dirty="0"/>
              <a:t> the server </a:t>
            </a:r>
            <a:r>
              <a:rPr lang="it-IT" dirty="0" err="1"/>
              <a:t>VIrTUAL</a:t>
            </a:r>
            <a:r>
              <a:rPr lang="it-IT" dirty="0"/>
              <a:t> containers to </a:t>
            </a:r>
            <a:r>
              <a:rPr lang="it-IT" dirty="0" err="1"/>
              <a:t>wrap</a:t>
            </a:r>
            <a:r>
              <a:rPr lang="it-IT" dirty="0"/>
              <a:t>-up the software.</a:t>
            </a:r>
          </a:p>
          <a:p>
            <a:pPr marL="0" indent="0">
              <a:buNone/>
            </a:pPr>
            <a:r>
              <a:rPr lang="it-IT" b="1"/>
              <a:t>	</a:t>
            </a:r>
            <a:r>
              <a:rPr lang="it-IT"/>
              <a:t>UX IMPROVEMENTS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3949112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81118" y="511630"/>
            <a:ext cx="10364451" cy="1596177"/>
          </a:xfrm>
        </p:spPr>
        <p:txBody>
          <a:bodyPr/>
          <a:lstStyle/>
          <a:p>
            <a:r>
              <a:rPr lang="it-IT" dirty="0" err="1"/>
              <a:t>Stakeholders</a:t>
            </a:r>
            <a:r>
              <a:rPr lang="it-IT" dirty="0"/>
              <a:t> and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needs</a:t>
            </a:r>
            <a:endParaRPr lang="it-IT" dirty="0"/>
          </a:p>
        </p:txBody>
      </p:sp>
      <p:sp>
        <p:nvSpPr>
          <p:cNvPr id="12" name="Ovale 11"/>
          <p:cNvSpPr/>
          <p:nvPr/>
        </p:nvSpPr>
        <p:spPr>
          <a:xfrm>
            <a:off x="897613" y="1824777"/>
            <a:ext cx="4899196" cy="4619565"/>
          </a:xfrm>
          <a:prstGeom prst="ellipse">
            <a:avLst/>
          </a:prstGeom>
          <a:solidFill>
            <a:schemeClr val="bg1">
              <a:lumMod val="85000"/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" name="Ovale 12"/>
          <p:cNvSpPr/>
          <p:nvPr/>
        </p:nvSpPr>
        <p:spPr>
          <a:xfrm>
            <a:off x="6346373" y="1824778"/>
            <a:ext cx="4899196" cy="4619565"/>
          </a:xfrm>
          <a:prstGeom prst="ellipse">
            <a:avLst/>
          </a:prstGeom>
          <a:solidFill>
            <a:schemeClr val="bg1">
              <a:lumMod val="85000"/>
              <a:alpha val="3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4" name="CasellaDiTesto 13"/>
          <p:cNvSpPr txBox="1"/>
          <p:nvPr/>
        </p:nvSpPr>
        <p:spPr>
          <a:xfrm>
            <a:off x="1565221" y="5092505"/>
            <a:ext cx="35309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Patients</a:t>
            </a:r>
            <a:endParaRPr lang="it-IT" sz="2400" dirty="0"/>
          </a:p>
        </p:txBody>
      </p:sp>
      <p:sp>
        <p:nvSpPr>
          <p:cNvPr id="15" name="CasellaDiTesto 14"/>
          <p:cNvSpPr txBox="1"/>
          <p:nvPr/>
        </p:nvSpPr>
        <p:spPr>
          <a:xfrm>
            <a:off x="7030476" y="5092504"/>
            <a:ext cx="35309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Therapists</a:t>
            </a:r>
            <a:endParaRPr lang="it-IT" sz="2400" dirty="0"/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3559" y="2315239"/>
            <a:ext cx="2344824" cy="2569833"/>
          </a:xfrm>
          <a:prstGeom prst="rect">
            <a:avLst/>
          </a:prstGeom>
        </p:spPr>
      </p:pic>
      <p:pic>
        <p:nvPicPr>
          <p:cNvPr id="11" name="Immagin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1620" y="2370754"/>
            <a:ext cx="2211183" cy="245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445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81118" y="511630"/>
            <a:ext cx="10364451" cy="1596177"/>
          </a:xfrm>
        </p:spPr>
        <p:txBody>
          <a:bodyPr/>
          <a:lstStyle/>
          <a:p>
            <a:r>
              <a:rPr lang="it-IT" dirty="0" err="1"/>
              <a:t>Stakeholders</a:t>
            </a:r>
            <a:r>
              <a:rPr lang="it-IT" dirty="0"/>
              <a:t> and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needs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714897" y="2363514"/>
            <a:ext cx="4098493" cy="3424107"/>
          </a:xfrm>
        </p:spPr>
        <p:txBody>
          <a:bodyPr/>
          <a:lstStyle/>
          <a:p>
            <a:r>
              <a:rPr lang="en-US" sz="2400" b="1" dirty="0"/>
              <a:t>Patients</a:t>
            </a:r>
            <a:r>
              <a:rPr lang="it-IT" sz="2400" b="1" dirty="0"/>
              <a:t> 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5845628" y="2363514"/>
            <a:ext cx="6096000" cy="41739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it-IT" sz="1600" dirty="0"/>
              <a:t>To be </a:t>
            </a:r>
            <a:r>
              <a:rPr lang="it-IT" sz="1600" dirty="0" err="1"/>
              <a:t>entertained</a:t>
            </a:r>
            <a:r>
              <a:rPr lang="it-IT" sz="1600" dirty="0"/>
              <a:t> and </a:t>
            </a:r>
            <a:r>
              <a:rPr lang="it-IT" sz="1600" dirty="0" err="1"/>
              <a:t>relaxed</a:t>
            </a:r>
            <a:r>
              <a:rPr lang="it-IT" sz="1600" dirty="0"/>
              <a:t> </a:t>
            </a:r>
            <a:r>
              <a:rPr lang="it-IT" sz="1600" dirty="0" err="1"/>
              <a:t>during</a:t>
            </a:r>
            <a:r>
              <a:rPr lang="it-IT" sz="1600" dirty="0"/>
              <a:t> </a:t>
            </a:r>
            <a:r>
              <a:rPr lang="it-IT" sz="1600" dirty="0" err="1"/>
              <a:t>activities</a:t>
            </a:r>
            <a:endParaRPr lang="it-IT" sz="1600" dirty="0"/>
          </a:p>
          <a:p>
            <a:r>
              <a:rPr lang="it-IT" sz="1600" dirty="0" err="1"/>
              <a:t>Being</a:t>
            </a:r>
            <a:r>
              <a:rPr lang="it-IT" sz="1600" dirty="0"/>
              <a:t> </a:t>
            </a:r>
            <a:r>
              <a:rPr lang="it-IT" sz="1600" dirty="0" err="1"/>
              <a:t>able</a:t>
            </a:r>
            <a:r>
              <a:rPr lang="it-IT" sz="1600" dirty="0"/>
              <a:t> to </a:t>
            </a:r>
            <a:r>
              <a:rPr lang="it-IT" sz="1600" dirty="0" err="1"/>
              <a:t>carry</a:t>
            </a:r>
            <a:r>
              <a:rPr lang="it-IT" sz="1600" dirty="0"/>
              <a:t> an </a:t>
            </a:r>
            <a:r>
              <a:rPr lang="it-IT" sz="1600" dirty="0" err="1"/>
              <a:t>activity</a:t>
            </a:r>
            <a:r>
              <a:rPr lang="it-IT" sz="1600" dirty="0"/>
              <a:t> </a:t>
            </a:r>
            <a:r>
              <a:rPr lang="it-IT" sz="1600" dirty="0" err="1"/>
              <a:t>autonomously</a:t>
            </a:r>
            <a:endParaRPr lang="it-IT" sz="1600" dirty="0"/>
          </a:p>
          <a:p>
            <a:r>
              <a:rPr lang="it-IT" sz="1600" dirty="0"/>
              <a:t>To </a:t>
            </a:r>
            <a:r>
              <a:rPr lang="it-IT" sz="1600" dirty="0" err="1"/>
              <a:t>improve</a:t>
            </a:r>
            <a:r>
              <a:rPr lang="it-IT" sz="1600" dirty="0"/>
              <a:t> </a:t>
            </a:r>
            <a:r>
              <a:rPr lang="it-IT" sz="1600" dirty="0" err="1"/>
              <a:t>visual-motor</a:t>
            </a:r>
            <a:r>
              <a:rPr lang="it-IT" sz="1600" dirty="0"/>
              <a:t> </a:t>
            </a:r>
            <a:r>
              <a:rPr lang="it-IT" sz="1600" dirty="0" err="1"/>
              <a:t>coordination</a:t>
            </a:r>
            <a:endParaRPr lang="it-IT" sz="1600" dirty="0"/>
          </a:p>
          <a:p>
            <a:r>
              <a:rPr lang="it-IT" sz="1600" dirty="0"/>
              <a:t>To </a:t>
            </a:r>
            <a:r>
              <a:rPr lang="it-IT" sz="1600" dirty="0" err="1"/>
              <a:t>develop</a:t>
            </a:r>
            <a:r>
              <a:rPr lang="it-IT" sz="1600" dirty="0"/>
              <a:t> </a:t>
            </a:r>
            <a:r>
              <a:rPr lang="it-IT" sz="1600" dirty="0" err="1"/>
              <a:t>tactile</a:t>
            </a:r>
            <a:r>
              <a:rPr lang="it-IT" sz="1600" dirty="0"/>
              <a:t> </a:t>
            </a:r>
            <a:r>
              <a:rPr lang="it-IT" sz="1600" dirty="0" err="1"/>
              <a:t>perception</a:t>
            </a:r>
            <a:endParaRPr lang="it-IT" sz="1600" dirty="0"/>
          </a:p>
          <a:p>
            <a:r>
              <a:rPr lang="it-IT" sz="1600" dirty="0"/>
              <a:t>To </a:t>
            </a:r>
            <a:r>
              <a:rPr lang="it-IT" sz="1600" dirty="0" err="1"/>
              <a:t>acquire</a:t>
            </a:r>
            <a:r>
              <a:rPr lang="it-IT" sz="1600" dirty="0"/>
              <a:t> a </a:t>
            </a:r>
            <a:r>
              <a:rPr lang="it-IT" sz="1600" dirty="0" err="1"/>
              <a:t>better</a:t>
            </a:r>
            <a:r>
              <a:rPr lang="it-IT" sz="1600" dirty="0"/>
              <a:t> </a:t>
            </a:r>
            <a:r>
              <a:rPr lang="it-IT" sz="1600" dirty="0" err="1"/>
              <a:t>spacial</a:t>
            </a:r>
            <a:r>
              <a:rPr lang="it-IT" sz="1600" dirty="0"/>
              <a:t> </a:t>
            </a:r>
            <a:r>
              <a:rPr lang="it-IT" sz="1600" dirty="0" err="1"/>
              <a:t>awareness</a:t>
            </a:r>
            <a:endParaRPr lang="it-IT" sz="1600" dirty="0"/>
          </a:p>
          <a:p>
            <a:r>
              <a:rPr lang="it-IT" sz="1600" dirty="0"/>
              <a:t>To </a:t>
            </a:r>
            <a:r>
              <a:rPr lang="it-IT" sz="1600" dirty="0" err="1"/>
              <a:t>Avoid</a:t>
            </a:r>
            <a:r>
              <a:rPr lang="it-IT" sz="1600" dirty="0"/>
              <a:t> </a:t>
            </a:r>
            <a:r>
              <a:rPr lang="it-IT" sz="1600" dirty="0" err="1"/>
              <a:t>any</a:t>
            </a:r>
            <a:r>
              <a:rPr lang="it-IT" sz="1600" dirty="0"/>
              <a:t> </a:t>
            </a:r>
            <a:r>
              <a:rPr lang="it-IT" sz="1600" dirty="0" err="1"/>
              <a:t>kind</a:t>
            </a:r>
            <a:r>
              <a:rPr lang="it-IT" sz="1600" dirty="0"/>
              <a:t> of pressure </a:t>
            </a:r>
          </a:p>
          <a:p>
            <a:r>
              <a:rPr lang="it-IT" sz="1600" dirty="0"/>
              <a:t>To </a:t>
            </a:r>
            <a:r>
              <a:rPr lang="it-IT" sz="1600" dirty="0" err="1"/>
              <a:t>Carry</a:t>
            </a:r>
            <a:r>
              <a:rPr lang="it-IT" sz="1600" dirty="0"/>
              <a:t> out </a:t>
            </a:r>
            <a:r>
              <a:rPr lang="it-IT" sz="1600" dirty="0" err="1"/>
              <a:t>activities</a:t>
            </a:r>
            <a:r>
              <a:rPr lang="it-IT" sz="1600" dirty="0"/>
              <a:t> in a </a:t>
            </a:r>
            <a:r>
              <a:rPr lang="it-IT" sz="1600" dirty="0" err="1"/>
              <a:t>physical</a:t>
            </a:r>
            <a:r>
              <a:rPr lang="it-IT" sz="1600" dirty="0"/>
              <a:t> </a:t>
            </a:r>
            <a:r>
              <a:rPr lang="it-IT" sz="1600" dirty="0" err="1"/>
              <a:t>safe</a:t>
            </a:r>
            <a:r>
              <a:rPr lang="it-IT" sz="1600" dirty="0"/>
              <a:t> </a:t>
            </a:r>
            <a:r>
              <a:rPr lang="it-IT" sz="1600" dirty="0" err="1"/>
              <a:t>environment</a:t>
            </a:r>
            <a:r>
              <a:rPr lang="it-IT" sz="1600" dirty="0"/>
              <a:t> </a:t>
            </a:r>
          </a:p>
          <a:p>
            <a:endParaRPr lang="it-IT" sz="16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600" dirty="0"/>
          </a:p>
        </p:txBody>
      </p:sp>
      <p:cxnSp>
        <p:nvCxnSpPr>
          <p:cNvPr id="9" name="Connettore 2 8"/>
          <p:cNvCxnSpPr/>
          <p:nvPr/>
        </p:nvCxnSpPr>
        <p:spPr>
          <a:xfrm flipV="1">
            <a:off x="3068158" y="2590800"/>
            <a:ext cx="2385585" cy="15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Immagin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6975" y="3328819"/>
            <a:ext cx="2211183" cy="2458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24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81118" y="511630"/>
            <a:ext cx="10364451" cy="1596177"/>
          </a:xfrm>
        </p:spPr>
        <p:txBody>
          <a:bodyPr/>
          <a:lstStyle/>
          <a:p>
            <a:r>
              <a:rPr lang="it-IT" dirty="0" err="1"/>
              <a:t>Stakeholders</a:t>
            </a:r>
            <a:r>
              <a:rPr lang="it-IT" dirty="0"/>
              <a:t> and </a:t>
            </a:r>
            <a:r>
              <a:rPr lang="it-IT" dirty="0" err="1"/>
              <a:t>their</a:t>
            </a:r>
            <a:r>
              <a:rPr lang="it-IT" dirty="0"/>
              <a:t> </a:t>
            </a:r>
            <a:r>
              <a:rPr lang="it-IT" dirty="0" err="1"/>
              <a:t>needs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714897" y="2363514"/>
            <a:ext cx="4098493" cy="3424107"/>
          </a:xfrm>
        </p:spPr>
        <p:txBody>
          <a:bodyPr/>
          <a:lstStyle/>
          <a:p>
            <a:r>
              <a:rPr lang="en-GB" sz="2400" b="1" dirty="0"/>
              <a:t>Therapists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5921828" y="2363514"/>
            <a:ext cx="6096000" cy="41739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it-IT" sz="1600" dirty="0"/>
              <a:t>To monitor </a:t>
            </a:r>
            <a:r>
              <a:rPr lang="it-IT" sz="1600" dirty="0" err="1"/>
              <a:t>patients</a:t>
            </a:r>
            <a:r>
              <a:rPr lang="it-IT" sz="1600" dirty="0"/>
              <a:t> </a:t>
            </a:r>
            <a:r>
              <a:rPr lang="it-IT" sz="1600" dirty="0" err="1"/>
              <a:t>during</a:t>
            </a:r>
            <a:r>
              <a:rPr lang="it-IT" sz="1600" dirty="0"/>
              <a:t> the </a:t>
            </a:r>
            <a:r>
              <a:rPr lang="it-IT" sz="1600" dirty="0" err="1"/>
              <a:t>activities</a:t>
            </a:r>
            <a:endParaRPr lang="it-IT" sz="1600" dirty="0"/>
          </a:p>
          <a:p>
            <a:r>
              <a:rPr lang="it-IT" sz="1600" dirty="0"/>
              <a:t>to </a:t>
            </a:r>
            <a:r>
              <a:rPr lang="it-IT" sz="1600" dirty="0" err="1"/>
              <a:t>customize</a:t>
            </a:r>
            <a:r>
              <a:rPr lang="it-IT" sz="1600" dirty="0"/>
              <a:t> the </a:t>
            </a:r>
            <a:r>
              <a:rPr lang="it-IT" sz="1600" dirty="0" err="1"/>
              <a:t>activity</a:t>
            </a:r>
            <a:r>
              <a:rPr lang="it-IT" sz="1600" dirty="0"/>
              <a:t> </a:t>
            </a:r>
            <a:r>
              <a:rPr lang="it-IT" sz="1600" dirty="0" err="1"/>
              <a:t>based</a:t>
            </a:r>
            <a:r>
              <a:rPr lang="it-IT" sz="1600" dirty="0"/>
              <a:t> on the </a:t>
            </a:r>
            <a:r>
              <a:rPr lang="it-IT" sz="1600" dirty="0" err="1"/>
              <a:t>specific</a:t>
            </a:r>
            <a:r>
              <a:rPr lang="it-IT" sz="1600" dirty="0"/>
              <a:t> </a:t>
            </a:r>
            <a:r>
              <a:rPr lang="it-IT" sz="1600" dirty="0" err="1"/>
              <a:t>patients</a:t>
            </a:r>
            <a:r>
              <a:rPr lang="it-IT" sz="1600" dirty="0"/>
              <a:t>’ </a:t>
            </a:r>
            <a:r>
              <a:rPr lang="it-IT" sz="1600" dirty="0" err="1"/>
              <a:t>conditions</a:t>
            </a:r>
            <a:r>
              <a:rPr lang="it-IT" sz="1600" dirty="0"/>
              <a:t> </a:t>
            </a:r>
          </a:p>
          <a:p>
            <a:r>
              <a:rPr lang="it-IT" sz="1600" dirty="0"/>
              <a:t>To </a:t>
            </a:r>
            <a:r>
              <a:rPr lang="it-IT" sz="1600" dirty="0" err="1"/>
              <a:t>consult</a:t>
            </a:r>
            <a:r>
              <a:rPr lang="it-IT" sz="1600" dirty="0"/>
              <a:t> </a:t>
            </a:r>
            <a:r>
              <a:rPr lang="it-IT" sz="1600" dirty="0" err="1"/>
              <a:t>analytics</a:t>
            </a:r>
            <a:r>
              <a:rPr lang="it-IT" sz="1600" dirty="0"/>
              <a:t> </a:t>
            </a:r>
            <a:r>
              <a:rPr lang="it-IT" sz="1600" dirty="0" err="1"/>
              <a:t>about</a:t>
            </a:r>
            <a:r>
              <a:rPr lang="it-IT" sz="1600" dirty="0"/>
              <a:t> the </a:t>
            </a:r>
            <a:r>
              <a:rPr lang="it-IT" sz="1600" dirty="0" err="1"/>
              <a:t>different</a:t>
            </a:r>
            <a:r>
              <a:rPr lang="it-IT" sz="1600" dirty="0"/>
              <a:t> </a:t>
            </a:r>
            <a:r>
              <a:rPr lang="it-IT" sz="1600" dirty="0" err="1"/>
              <a:t>patients</a:t>
            </a:r>
            <a:r>
              <a:rPr lang="it-IT" sz="1600" dirty="0"/>
              <a:t> sessions </a:t>
            </a:r>
          </a:p>
          <a:p>
            <a:r>
              <a:rPr lang="it-IT" sz="1600" dirty="0"/>
              <a:t>To </a:t>
            </a:r>
            <a:r>
              <a:rPr lang="it-IT" sz="1600" dirty="0" err="1"/>
              <a:t>have</a:t>
            </a:r>
            <a:r>
              <a:rPr lang="it-IT" sz="1600" dirty="0"/>
              <a:t> </a:t>
            </a:r>
            <a:r>
              <a:rPr lang="it-IT" sz="1600" dirty="0" err="1"/>
              <a:t>activities</a:t>
            </a:r>
            <a:r>
              <a:rPr lang="it-IT" sz="1600" dirty="0"/>
              <a:t> </a:t>
            </a:r>
            <a:r>
              <a:rPr lang="it-IT" sz="1600" dirty="0" err="1"/>
              <a:t>that</a:t>
            </a:r>
            <a:r>
              <a:rPr lang="it-IT" sz="1600" dirty="0"/>
              <a:t> can be </a:t>
            </a:r>
            <a:r>
              <a:rPr lang="it-IT" sz="1600" dirty="0" err="1"/>
              <a:t>carried</a:t>
            </a:r>
            <a:r>
              <a:rPr lang="it-IT" sz="1600" dirty="0"/>
              <a:t> out </a:t>
            </a:r>
            <a:r>
              <a:rPr lang="it-IT" sz="1600" dirty="0" err="1"/>
              <a:t>autonomously</a:t>
            </a:r>
            <a:r>
              <a:rPr lang="it-IT" sz="1600" dirty="0"/>
              <a:t> by </a:t>
            </a:r>
            <a:r>
              <a:rPr lang="it-IT" sz="1600" dirty="0" err="1"/>
              <a:t>patients</a:t>
            </a:r>
            <a:r>
              <a:rPr lang="it-IT" sz="1600" dirty="0"/>
              <a:t> </a:t>
            </a:r>
            <a:r>
              <a:rPr lang="it-IT" sz="1600" dirty="0" err="1"/>
              <a:t>without</a:t>
            </a:r>
            <a:r>
              <a:rPr lang="it-IT" sz="1600" dirty="0"/>
              <a:t> the </a:t>
            </a:r>
            <a:r>
              <a:rPr lang="it-IT" sz="1600" dirty="0" err="1"/>
              <a:t>constant</a:t>
            </a:r>
            <a:r>
              <a:rPr lang="it-IT" sz="1600" dirty="0"/>
              <a:t> </a:t>
            </a:r>
            <a:r>
              <a:rPr lang="it-IT" sz="1600" dirty="0" err="1"/>
              <a:t>support</a:t>
            </a:r>
            <a:r>
              <a:rPr lang="it-IT" sz="1600" dirty="0"/>
              <a:t> of the educator</a:t>
            </a:r>
          </a:p>
          <a:p>
            <a:endParaRPr lang="it-IT" sz="1200" dirty="0"/>
          </a:p>
          <a:p>
            <a:endParaRPr lang="it-IT" sz="12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/>
          </a:p>
        </p:txBody>
      </p:sp>
      <p:cxnSp>
        <p:nvCxnSpPr>
          <p:cNvPr id="6" name="Connettore 2 5"/>
          <p:cNvCxnSpPr/>
          <p:nvPr/>
        </p:nvCxnSpPr>
        <p:spPr>
          <a:xfrm flipV="1">
            <a:off x="3068158" y="2590800"/>
            <a:ext cx="2385585" cy="153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Immagin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18" y="3415263"/>
            <a:ext cx="2187040" cy="2396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4668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Constraints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913774" y="2214694"/>
            <a:ext cx="3353426" cy="906686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it-IT" b="1" dirty="0" err="1"/>
              <a:t>Context-related</a:t>
            </a:r>
            <a:endParaRPr lang="it-IT" b="1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endParaRPr lang="it-IT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913774" y="3810871"/>
            <a:ext cx="3353426" cy="90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it-IT" b="1" dirty="0"/>
              <a:t>User-</a:t>
            </a:r>
            <a:r>
              <a:rPr lang="it-IT" b="1" dirty="0" err="1"/>
              <a:t>related</a:t>
            </a:r>
            <a:endParaRPr lang="it-IT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913774" y="5407048"/>
            <a:ext cx="3353426" cy="90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it-IT" b="1" dirty="0"/>
              <a:t>Technology-</a:t>
            </a:r>
            <a:r>
              <a:rPr lang="it-IT" b="1" dirty="0" err="1"/>
              <a:t>related</a:t>
            </a:r>
            <a:endParaRPr lang="it-IT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dirty="0"/>
          </a:p>
        </p:txBody>
      </p:sp>
      <p:sp>
        <p:nvSpPr>
          <p:cNvPr id="7" name="Segnaposto contenuto 2"/>
          <p:cNvSpPr txBox="1">
            <a:spLocks/>
          </p:cNvSpPr>
          <p:nvPr/>
        </p:nvSpPr>
        <p:spPr>
          <a:xfrm>
            <a:off x="7613730" y="2214694"/>
            <a:ext cx="3664496" cy="906686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it-IT" sz="4400" dirty="0" err="1"/>
              <a:t>Room’s</a:t>
            </a:r>
            <a:r>
              <a:rPr lang="it-IT" sz="4400" dirty="0"/>
              <a:t> </a:t>
            </a:r>
            <a:r>
              <a:rPr lang="it-IT" sz="4400" dirty="0" err="1"/>
              <a:t>limited</a:t>
            </a:r>
            <a:r>
              <a:rPr lang="it-IT" sz="4400" dirty="0"/>
              <a:t> </a:t>
            </a:r>
            <a:r>
              <a:rPr lang="it-IT" sz="4400" dirty="0" err="1"/>
              <a:t>available</a:t>
            </a:r>
            <a:r>
              <a:rPr lang="it-IT" sz="4400" dirty="0"/>
              <a:t> </a:t>
            </a:r>
            <a:r>
              <a:rPr lang="it-IT" sz="4400" dirty="0" err="1"/>
              <a:t>space</a:t>
            </a:r>
            <a:r>
              <a:rPr lang="it-IT" sz="4400" dirty="0"/>
              <a:t> (</a:t>
            </a:r>
            <a:r>
              <a:rPr lang="it-IT" sz="4400" dirty="0" err="1"/>
              <a:t>coarse</a:t>
            </a:r>
            <a:r>
              <a:rPr lang="it-IT" sz="4400" dirty="0"/>
              <a:t> </a:t>
            </a:r>
            <a:r>
              <a:rPr lang="it-IT" sz="4400" dirty="0" err="1"/>
              <a:t>grained</a:t>
            </a:r>
            <a:r>
              <a:rPr lang="it-IT" sz="4400" dirty="0"/>
              <a:t> </a:t>
            </a:r>
            <a:r>
              <a:rPr lang="it-IT" sz="4400" dirty="0" err="1"/>
              <a:t>limited</a:t>
            </a:r>
            <a:r>
              <a:rPr lang="it-IT" sz="4400" dirty="0"/>
              <a:t> </a:t>
            </a:r>
            <a:r>
              <a:rPr lang="it-IT" sz="4400" dirty="0" err="1"/>
              <a:t>movements</a:t>
            </a:r>
            <a:r>
              <a:rPr lang="it-IT" sz="4400" dirty="0"/>
              <a:t>)</a:t>
            </a:r>
          </a:p>
          <a:p>
            <a:r>
              <a:rPr lang="it-IT" sz="4400" dirty="0" err="1"/>
              <a:t>Room’s</a:t>
            </a:r>
            <a:r>
              <a:rPr lang="it-IT" sz="4400" dirty="0"/>
              <a:t> </a:t>
            </a:r>
            <a:r>
              <a:rPr lang="it-IT" sz="4400" dirty="0" err="1"/>
              <a:t>limited</a:t>
            </a:r>
            <a:r>
              <a:rPr lang="it-IT" sz="4400" dirty="0"/>
              <a:t> use of </a:t>
            </a:r>
            <a:r>
              <a:rPr lang="it-IT" sz="4400" dirty="0" err="1"/>
              <a:t>bubble</a:t>
            </a:r>
            <a:r>
              <a:rPr lang="it-IT" sz="4400" dirty="0"/>
              <a:t> machine</a:t>
            </a:r>
          </a:p>
          <a:p>
            <a:r>
              <a:rPr lang="it-IT" sz="4400" dirty="0"/>
              <a:t>Limited use of soap </a:t>
            </a:r>
            <a:r>
              <a:rPr lang="it-IT" sz="4400" dirty="0" err="1"/>
              <a:t>products</a:t>
            </a:r>
            <a:r>
              <a:rPr lang="it-IT" sz="4400" dirty="0"/>
              <a:t> due to </a:t>
            </a:r>
            <a:r>
              <a:rPr lang="it-IT" sz="4400" dirty="0" err="1"/>
              <a:t>slippery</a:t>
            </a:r>
            <a:r>
              <a:rPr lang="it-IT" sz="4400" dirty="0"/>
              <a:t> </a:t>
            </a:r>
            <a:r>
              <a:rPr lang="it-IT" sz="4400" dirty="0" err="1"/>
              <a:t>risk</a:t>
            </a:r>
            <a:endParaRPr lang="it-IT" sz="44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FontTx/>
              <a:buNone/>
            </a:pPr>
            <a:endParaRPr lang="it-IT" dirty="0"/>
          </a:p>
        </p:txBody>
      </p:sp>
      <p:sp>
        <p:nvSpPr>
          <p:cNvPr id="9" name="Segnaposto contenuto 2"/>
          <p:cNvSpPr txBox="1">
            <a:spLocks/>
          </p:cNvSpPr>
          <p:nvPr/>
        </p:nvSpPr>
        <p:spPr>
          <a:xfrm>
            <a:off x="7613729" y="3810871"/>
            <a:ext cx="3881585" cy="9066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it-IT" sz="1100" dirty="0" err="1"/>
              <a:t>Impossibility</a:t>
            </a:r>
            <a:r>
              <a:rPr lang="it-IT" sz="1100" dirty="0"/>
              <a:t> of </a:t>
            </a:r>
            <a:r>
              <a:rPr lang="it-IT" sz="1100" dirty="0" err="1"/>
              <a:t>using</a:t>
            </a:r>
            <a:r>
              <a:rPr lang="it-IT" sz="1100" dirty="0"/>
              <a:t> </a:t>
            </a:r>
            <a:r>
              <a:rPr lang="it-IT" sz="1100" dirty="0" err="1"/>
              <a:t>frequent</a:t>
            </a:r>
            <a:r>
              <a:rPr lang="it-IT" sz="1100" dirty="0"/>
              <a:t> </a:t>
            </a:r>
            <a:r>
              <a:rPr lang="it-IT" sz="1100" dirty="0" err="1"/>
              <a:t>cold</a:t>
            </a:r>
            <a:r>
              <a:rPr lang="it-IT" sz="1100" dirty="0"/>
              <a:t> light </a:t>
            </a:r>
            <a:r>
              <a:rPr lang="it-IT" sz="1100" dirty="0" err="1"/>
              <a:t>changes</a:t>
            </a:r>
            <a:endParaRPr lang="it-IT" sz="1100" dirty="0"/>
          </a:p>
          <a:p>
            <a:r>
              <a:rPr lang="it-IT" sz="1100" dirty="0"/>
              <a:t>Limited </a:t>
            </a:r>
            <a:r>
              <a:rPr lang="it-IT" sz="1100" dirty="0" err="1"/>
              <a:t>scene’s</a:t>
            </a:r>
            <a:r>
              <a:rPr lang="it-IT" sz="1100" dirty="0"/>
              <a:t> </a:t>
            </a:r>
            <a:r>
              <a:rPr lang="it-IT" sz="1100" dirty="0" err="1"/>
              <a:t>level</a:t>
            </a:r>
            <a:r>
              <a:rPr lang="it-IT" sz="1100" dirty="0"/>
              <a:t> of </a:t>
            </a:r>
            <a:r>
              <a:rPr lang="it-IT" sz="1100" dirty="0" err="1"/>
              <a:t>graphic</a:t>
            </a:r>
            <a:r>
              <a:rPr lang="it-IT" sz="1100" dirty="0"/>
              <a:t> </a:t>
            </a:r>
            <a:r>
              <a:rPr lang="it-IT" sz="1100" dirty="0" err="1"/>
              <a:t>details</a:t>
            </a:r>
            <a:endParaRPr lang="it-IT" sz="1100" dirty="0"/>
          </a:p>
          <a:p>
            <a:r>
              <a:rPr lang="it-IT" sz="1100" dirty="0"/>
              <a:t>Limited </a:t>
            </a:r>
            <a:r>
              <a:rPr lang="it-IT" sz="1100" dirty="0" err="1"/>
              <a:t>number</a:t>
            </a:r>
            <a:r>
              <a:rPr lang="it-IT" sz="1100" dirty="0"/>
              <a:t> of </a:t>
            </a:r>
            <a:r>
              <a:rPr lang="it-IT" sz="1100" dirty="0" err="1"/>
              <a:t>interactive</a:t>
            </a:r>
            <a:r>
              <a:rPr lang="it-IT" sz="1100" dirty="0"/>
              <a:t> </a:t>
            </a:r>
            <a:r>
              <a:rPr lang="it-IT" sz="1100" dirty="0" err="1"/>
              <a:t>objects</a:t>
            </a:r>
            <a:r>
              <a:rPr lang="it-IT" sz="1100" dirty="0"/>
              <a:t> in a scene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FontTx/>
              <a:buNone/>
            </a:pPr>
            <a:endParaRPr lang="it-IT" sz="1100" dirty="0"/>
          </a:p>
        </p:txBody>
      </p:sp>
      <p:sp>
        <p:nvSpPr>
          <p:cNvPr id="10" name="Segnaposto contenuto 2"/>
          <p:cNvSpPr txBox="1">
            <a:spLocks/>
          </p:cNvSpPr>
          <p:nvPr/>
        </p:nvSpPr>
        <p:spPr>
          <a:xfrm>
            <a:off x="7613730" y="5409119"/>
            <a:ext cx="3664496" cy="9066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it-IT" sz="1100" dirty="0" err="1"/>
              <a:t>Dolphin</a:t>
            </a:r>
            <a:r>
              <a:rPr lang="it-IT" sz="1100" dirty="0"/>
              <a:t> </a:t>
            </a:r>
            <a:r>
              <a:rPr lang="it-IT" sz="1100" dirty="0" err="1"/>
              <a:t>SAM’s</a:t>
            </a:r>
            <a:r>
              <a:rPr lang="it-IT" sz="1100" dirty="0"/>
              <a:t> </a:t>
            </a:r>
            <a:r>
              <a:rPr lang="it-IT" sz="1100" dirty="0" err="1"/>
              <a:t>limited</a:t>
            </a:r>
            <a:r>
              <a:rPr lang="it-IT" sz="1100" dirty="0"/>
              <a:t> hardware reliability</a:t>
            </a:r>
          </a:p>
          <a:p>
            <a:r>
              <a:rPr lang="it-IT" sz="1100" dirty="0" err="1"/>
              <a:t>Number</a:t>
            </a:r>
            <a:r>
              <a:rPr lang="it-IT" sz="1100" dirty="0"/>
              <a:t> of http </a:t>
            </a:r>
            <a:r>
              <a:rPr lang="it-IT" sz="1100" dirty="0" err="1"/>
              <a:t>requests</a:t>
            </a:r>
            <a:r>
              <a:rPr lang="it-IT" sz="1100" dirty="0"/>
              <a:t> </a:t>
            </a:r>
            <a:r>
              <a:rPr lang="it-IT" sz="1100" dirty="0" err="1"/>
              <a:t>handled</a:t>
            </a:r>
            <a:r>
              <a:rPr lang="it-IT" sz="1100" dirty="0"/>
              <a:t> by the </a:t>
            </a:r>
            <a:r>
              <a:rPr lang="it-IT" sz="1100" dirty="0" err="1"/>
              <a:t>magic</a:t>
            </a:r>
            <a:r>
              <a:rPr lang="it-IT" sz="1100" dirty="0"/>
              <a:t> room </a:t>
            </a:r>
            <a:r>
              <a:rPr lang="it-IT" sz="1100" dirty="0" err="1"/>
              <a:t>system</a:t>
            </a:r>
            <a:endParaRPr lang="it-IT" sz="1100" dirty="0"/>
          </a:p>
          <a:p>
            <a:endParaRPr lang="it-IT" sz="1100" dirty="0"/>
          </a:p>
        </p:txBody>
      </p:sp>
      <p:cxnSp>
        <p:nvCxnSpPr>
          <p:cNvPr id="11" name="Connettore 2 10"/>
          <p:cNvCxnSpPr/>
          <p:nvPr/>
        </p:nvCxnSpPr>
        <p:spPr>
          <a:xfrm>
            <a:off x="3680177" y="2404533"/>
            <a:ext cx="39335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ttore 2 12"/>
          <p:cNvCxnSpPr/>
          <p:nvPr/>
        </p:nvCxnSpPr>
        <p:spPr>
          <a:xfrm>
            <a:off x="3680176" y="3979333"/>
            <a:ext cx="393355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ttore 2 13"/>
          <p:cNvCxnSpPr/>
          <p:nvPr/>
        </p:nvCxnSpPr>
        <p:spPr>
          <a:xfrm flipV="1">
            <a:off x="4154311" y="5571064"/>
            <a:ext cx="3459418" cy="56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71694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Goals</a:t>
            </a:r>
            <a:endParaRPr lang="it-IT" dirty="0"/>
          </a:p>
        </p:txBody>
      </p:sp>
      <p:sp>
        <p:nvSpPr>
          <p:cNvPr id="3" name="Segnaposto contenuto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474662" cy="3914955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multiple </a:t>
            </a:r>
            <a:r>
              <a:rPr lang="it-IT" dirty="0" err="1"/>
              <a:t>activities</a:t>
            </a:r>
            <a:r>
              <a:rPr lang="it-IT" dirty="0"/>
              <a:t> with </a:t>
            </a:r>
            <a:r>
              <a:rPr lang="it-IT" dirty="0" err="1"/>
              <a:t>various</a:t>
            </a:r>
            <a:r>
              <a:rPr lang="it-IT" dirty="0"/>
              <a:t> </a:t>
            </a:r>
            <a:r>
              <a:rPr lang="it-IT" dirty="0" err="1"/>
              <a:t>levels</a:t>
            </a:r>
            <a:r>
              <a:rPr lang="it-IT" dirty="0"/>
              <a:t> of </a:t>
            </a:r>
            <a:r>
              <a:rPr lang="it-IT" dirty="0" err="1"/>
              <a:t>difficulty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</a:t>
            </a:r>
            <a:r>
              <a:rPr lang="it-IT" dirty="0" err="1"/>
              <a:t>one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</a:t>
            </a:r>
            <a:r>
              <a:rPr lang="it-IT" dirty="0" err="1"/>
              <a:t>provide</a:t>
            </a:r>
            <a:r>
              <a:rPr lang="it-IT" dirty="0"/>
              <a:t> an </a:t>
            </a:r>
            <a:r>
              <a:rPr lang="it-IT" dirty="0" err="1"/>
              <a:t>immersive</a:t>
            </a:r>
            <a:r>
              <a:rPr lang="it-IT" dirty="0"/>
              <a:t> </a:t>
            </a:r>
            <a:r>
              <a:rPr lang="it-IT" dirty="0" err="1"/>
              <a:t>environment</a:t>
            </a:r>
            <a:r>
              <a:rPr lang="it-IT" dirty="0"/>
              <a:t> to the </a:t>
            </a:r>
            <a:r>
              <a:rPr lang="it-IT" dirty="0" err="1"/>
              <a:t>patient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therapist</a:t>
            </a:r>
            <a:r>
              <a:rPr lang="it-IT" dirty="0"/>
              <a:t> must 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customize</a:t>
            </a:r>
            <a:r>
              <a:rPr lang="it-IT" dirty="0"/>
              <a:t> the </a:t>
            </a:r>
            <a:r>
              <a:rPr lang="it-IT" dirty="0" err="1"/>
              <a:t>activities</a:t>
            </a:r>
            <a:r>
              <a:rPr lang="it-IT" dirty="0"/>
              <a:t> in </a:t>
            </a:r>
            <a:r>
              <a:rPr lang="it-IT" dirty="0" err="1"/>
              <a:t>order</a:t>
            </a:r>
            <a:r>
              <a:rPr lang="it-IT" dirty="0"/>
              <a:t> to suite </a:t>
            </a:r>
            <a:r>
              <a:rPr lang="it-IT" dirty="0" err="1"/>
              <a:t>at</a:t>
            </a:r>
            <a:r>
              <a:rPr lang="it-IT" dirty="0"/>
              <a:t> best the </a:t>
            </a:r>
            <a:r>
              <a:rPr lang="it-IT" dirty="0" err="1"/>
              <a:t>current</a:t>
            </a:r>
            <a:r>
              <a:rPr lang="it-IT" dirty="0"/>
              <a:t> </a:t>
            </a:r>
            <a:r>
              <a:rPr lang="it-IT" dirty="0" err="1"/>
              <a:t>patient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therapist</a:t>
            </a:r>
            <a:r>
              <a:rPr lang="it-IT" dirty="0"/>
              <a:t> must be </a:t>
            </a:r>
            <a:r>
              <a:rPr lang="it-IT" dirty="0" err="1"/>
              <a:t>able</a:t>
            </a:r>
            <a:r>
              <a:rPr lang="it-IT" dirty="0"/>
              <a:t> to </a:t>
            </a:r>
            <a:r>
              <a:rPr lang="it-IT" dirty="0" err="1"/>
              <a:t>instantaneously</a:t>
            </a:r>
            <a:r>
              <a:rPr lang="it-IT" dirty="0"/>
              <a:t> interrupt the </a:t>
            </a:r>
            <a:r>
              <a:rPr lang="it-IT" dirty="0" err="1"/>
              <a:t>activity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therapist</a:t>
            </a:r>
            <a:r>
              <a:rPr lang="it-IT" dirty="0"/>
              <a:t> must be </a:t>
            </a:r>
            <a:r>
              <a:rPr lang="it-IT" dirty="0" err="1"/>
              <a:t>able</a:t>
            </a:r>
            <a:r>
              <a:rPr lang="it-IT" dirty="0"/>
              <a:t> to monitor </a:t>
            </a:r>
            <a:r>
              <a:rPr lang="it-IT" dirty="0" err="1"/>
              <a:t>patients</a:t>
            </a:r>
            <a:r>
              <a:rPr lang="it-IT" dirty="0"/>
              <a:t>’ </a:t>
            </a:r>
            <a:r>
              <a:rPr lang="it-IT" dirty="0" err="1"/>
              <a:t>activity</a:t>
            </a:r>
            <a:r>
              <a:rPr lang="it-IT" dirty="0"/>
              <a:t> </a:t>
            </a:r>
            <a:r>
              <a:rPr lang="it-IT" dirty="0" err="1"/>
              <a:t>during</a:t>
            </a:r>
            <a:r>
              <a:rPr lang="it-IT" dirty="0"/>
              <a:t> </a:t>
            </a:r>
            <a:r>
              <a:rPr lang="it-IT" dirty="0" err="1"/>
              <a:t>one</a:t>
            </a:r>
            <a:r>
              <a:rPr lang="it-IT" dirty="0"/>
              <a:t> or more sessions.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help to </a:t>
            </a:r>
            <a:r>
              <a:rPr lang="it-IT" dirty="0" err="1"/>
              <a:t>improve</a:t>
            </a:r>
            <a:r>
              <a:rPr lang="it-IT" dirty="0"/>
              <a:t> </a:t>
            </a:r>
            <a:r>
              <a:rPr lang="it-IT" dirty="0" err="1"/>
              <a:t>patient’s</a:t>
            </a:r>
            <a:r>
              <a:rPr lang="it-IT" dirty="0"/>
              <a:t> </a:t>
            </a:r>
            <a:r>
              <a:rPr lang="it-IT" dirty="0" err="1"/>
              <a:t>motor</a:t>
            </a:r>
            <a:r>
              <a:rPr lang="it-IT" dirty="0"/>
              <a:t> </a:t>
            </a:r>
            <a:r>
              <a:rPr lang="it-IT" dirty="0" err="1"/>
              <a:t>coordination</a:t>
            </a:r>
            <a:r>
              <a:rPr lang="it-IT" dirty="0"/>
              <a:t> </a:t>
            </a:r>
            <a:r>
              <a:rPr lang="it-IT" dirty="0" err="1"/>
              <a:t>ability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r>
              <a:rPr lang="it-IT" dirty="0"/>
              <a:t>The </a:t>
            </a:r>
            <a:r>
              <a:rPr lang="it-IT" dirty="0" err="1"/>
              <a:t>system</a:t>
            </a:r>
            <a:r>
              <a:rPr lang="it-IT" dirty="0"/>
              <a:t> must help to </a:t>
            </a:r>
            <a:r>
              <a:rPr lang="it-IT" dirty="0" err="1"/>
              <a:t>improve</a:t>
            </a:r>
            <a:r>
              <a:rPr lang="it-IT" dirty="0"/>
              <a:t> </a:t>
            </a:r>
            <a:r>
              <a:rPr lang="it-IT" dirty="0" err="1"/>
              <a:t>patient’s</a:t>
            </a:r>
            <a:r>
              <a:rPr lang="it-IT" dirty="0"/>
              <a:t> focus </a:t>
            </a:r>
            <a:r>
              <a:rPr lang="it-IT" dirty="0" err="1"/>
              <a:t>ability</a:t>
            </a:r>
            <a:r>
              <a:rPr lang="it-IT" dirty="0"/>
              <a:t>. </a:t>
            </a:r>
          </a:p>
          <a:p>
            <a:pPr marL="457200" indent="-457200">
              <a:buFont typeface="+mj-lt"/>
              <a:buAutoNum type="arabicPeriod"/>
            </a:pPr>
            <a:endParaRPr lang="it-IT" dirty="0"/>
          </a:p>
        </p:txBody>
      </p:sp>
      <p:sp>
        <p:nvSpPr>
          <p:cNvPr id="4" name="CasellaDiTesto 3"/>
          <p:cNvSpPr txBox="1"/>
          <p:nvPr/>
        </p:nvSpPr>
        <p:spPr>
          <a:xfrm>
            <a:off x="-65314" y="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sp>
        <p:nvSpPr>
          <p:cNvPr id="5" name="CasellaDiTesto 4"/>
          <p:cNvSpPr txBox="1"/>
          <p:nvPr/>
        </p:nvSpPr>
        <p:spPr>
          <a:xfrm>
            <a:off x="-8327571" y="25799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11882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magin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7459" y="2008547"/>
            <a:ext cx="3055244" cy="1963852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OF THE ART</a:t>
            </a:r>
            <a:endParaRPr lang="en-US" dirty="0"/>
          </a:p>
        </p:txBody>
      </p:sp>
      <p:sp>
        <p:nvSpPr>
          <p:cNvPr id="4" name="Segnaposto contenuto 3"/>
          <p:cNvSpPr>
            <a:spLocks noGrp="1"/>
          </p:cNvSpPr>
          <p:nvPr>
            <p:ph sz="quarter" idx="13"/>
          </p:nvPr>
        </p:nvSpPr>
        <p:spPr>
          <a:xfrm>
            <a:off x="913774" y="2057837"/>
            <a:ext cx="11104054" cy="968392"/>
          </a:xfrm>
        </p:spPr>
        <p:txBody>
          <a:bodyPr>
            <a:normAutofit/>
          </a:bodyPr>
          <a:lstStyle/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it-IT" sz="1800" dirty="0" smtClean="0"/>
              <a:t>The </a:t>
            </a:r>
            <a:r>
              <a:rPr lang="it-IT" sz="1800" dirty="0" err="1" smtClean="0"/>
              <a:t>smallab</a:t>
            </a:r>
            <a:r>
              <a:rPr lang="it-IT" sz="1800" dirty="0" smtClean="0"/>
              <a:t> case (</a:t>
            </a:r>
            <a:r>
              <a:rPr lang="it-IT" sz="1800" dirty="0" err="1" smtClean="0"/>
              <a:t>mixed</a:t>
            </a:r>
            <a:r>
              <a:rPr lang="it-IT" sz="1800" dirty="0"/>
              <a:t> </a:t>
            </a:r>
            <a:r>
              <a:rPr lang="it-IT" sz="1800" dirty="0" smtClean="0"/>
              <a:t>reality):</a:t>
            </a:r>
            <a:endParaRPr lang="en-US" sz="18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857" y="2022541"/>
            <a:ext cx="2917372" cy="1941379"/>
          </a:xfrm>
          <a:prstGeom prst="rect">
            <a:avLst/>
          </a:prstGeom>
        </p:spPr>
      </p:pic>
      <p:sp>
        <p:nvSpPr>
          <p:cNvPr id="9" name="Segnaposto contenuto 3"/>
          <p:cNvSpPr txBox="1">
            <a:spLocks/>
          </p:cNvSpPr>
          <p:nvPr/>
        </p:nvSpPr>
        <p:spPr>
          <a:xfrm>
            <a:off x="913774" y="3119062"/>
            <a:ext cx="5073369" cy="324944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1600" dirty="0" smtClean="0"/>
              <a:t>Embodiment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endParaRPr lang="en-US" sz="1600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1600" dirty="0" smtClean="0"/>
              <a:t>Multimodality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endParaRPr lang="en-US" sz="1600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endParaRPr lang="en-US" sz="1600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1600" dirty="0" smtClean="0"/>
              <a:t>composition</a:t>
            </a:r>
            <a:endParaRPr lang="en-US" sz="1600" dirty="0"/>
          </a:p>
        </p:txBody>
      </p:sp>
      <p:pic>
        <p:nvPicPr>
          <p:cNvPr id="12" name="Immagin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1857" y="3972400"/>
            <a:ext cx="2939614" cy="2091378"/>
          </a:xfrm>
          <a:prstGeom prst="rect">
            <a:avLst/>
          </a:prstGeom>
        </p:spPr>
      </p:pic>
      <p:pic>
        <p:nvPicPr>
          <p:cNvPr id="13" name="Immagin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4578" y="3963081"/>
            <a:ext cx="3028126" cy="2100696"/>
          </a:xfrm>
          <a:prstGeom prst="rect">
            <a:avLst/>
          </a:prstGeom>
        </p:spPr>
      </p:pic>
      <p:sp>
        <p:nvSpPr>
          <p:cNvPr id="16" name="Segnaposto contenuto 3"/>
          <p:cNvSpPr txBox="1">
            <a:spLocks/>
          </p:cNvSpPr>
          <p:nvPr/>
        </p:nvSpPr>
        <p:spPr>
          <a:xfrm>
            <a:off x="323578" y="5987142"/>
            <a:ext cx="4779454" cy="7131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800" dirty="0"/>
              <a:t>“Embodiment, Multimodality, and Composition: Convergent Themes across HCI and Education for Mixed-Reality Learning Environments” </a:t>
            </a:r>
            <a:endParaRPr lang="en-US" sz="800" dirty="0" smtClean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endParaRPr lang="en-US" sz="800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800" dirty="0" smtClean="0"/>
              <a:t>David </a:t>
            </a:r>
            <a:r>
              <a:rPr lang="en-US" sz="800" dirty="0"/>
              <a:t>Birchfield, Harvey Thornburg, M. Colleen </a:t>
            </a:r>
            <a:r>
              <a:rPr lang="en-US" sz="800" dirty="0" err="1"/>
              <a:t>Megowan-Romanowicz</a:t>
            </a:r>
            <a:r>
              <a:rPr lang="en-US" sz="800" dirty="0"/>
              <a:t>, Sarah Hatton, Brandon </a:t>
            </a:r>
            <a:r>
              <a:rPr lang="en-US" sz="800" dirty="0" err="1"/>
              <a:t>Mechtley</a:t>
            </a:r>
            <a:r>
              <a:rPr lang="en-US" sz="800" dirty="0"/>
              <a:t>, Igor </a:t>
            </a:r>
            <a:r>
              <a:rPr lang="en-US" sz="800" dirty="0" err="1"/>
              <a:t>Dolgov</a:t>
            </a:r>
            <a:r>
              <a:rPr lang="en-US" sz="800" dirty="0"/>
              <a:t> and Winslow </a:t>
            </a:r>
            <a:r>
              <a:rPr lang="en-US" sz="800" dirty="0" smtClean="0"/>
              <a:t>Burleson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1829447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OF THE ART</a:t>
            </a:r>
            <a:endParaRPr lang="en-US" dirty="0"/>
          </a:p>
        </p:txBody>
      </p:sp>
      <p:sp>
        <p:nvSpPr>
          <p:cNvPr id="4" name="Segnaposto contenuto 2"/>
          <p:cNvSpPr txBox="1">
            <a:spLocks/>
          </p:cNvSpPr>
          <p:nvPr/>
        </p:nvSpPr>
        <p:spPr>
          <a:xfrm>
            <a:off x="772884" y="2214694"/>
            <a:ext cx="5323116" cy="41739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 smtClean="0"/>
              <a:t>The mediate case (multisensory </a:t>
            </a:r>
            <a:r>
              <a:rPr lang="en-US" sz="1600" dirty="0" err="1" smtClean="0"/>
              <a:t>enviroment</a:t>
            </a:r>
            <a:r>
              <a:rPr lang="en-US" sz="1600" dirty="0" smtClean="0"/>
              <a:t>):</a:t>
            </a:r>
          </a:p>
          <a:p>
            <a:pPr marL="0" indent="0">
              <a:buNone/>
            </a:pPr>
            <a:endParaRPr lang="en-US" sz="1600" dirty="0" smtClean="0"/>
          </a:p>
          <a:p>
            <a:r>
              <a:rPr lang="en-US" sz="1600" dirty="0"/>
              <a:t>Enhance of non repetitive actions</a:t>
            </a:r>
          </a:p>
          <a:p>
            <a:endParaRPr lang="en-US" sz="1600" dirty="0"/>
          </a:p>
          <a:p>
            <a:r>
              <a:rPr lang="en-US" sz="1600" dirty="0" smtClean="0"/>
              <a:t>Particle system</a:t>
            </a:r>
          </a:p>
          <a:p>
            <a:endParaRPr lang="en-US" sz="1600" dirty="0"/>
          </a:p>
          <a:p>
            <a:r>
              <a:rPr lang="en-US" sz="1600" dirty="0" smtClean="0"/>
              <a:t>Sense of agency with contingent interactions</a:t>
            </a:r>
          </a:p>
          <a:p>
            <a:endParaRPr lang="en-US" sz="1600" dirty="0"/>
          </a:p>
          <a:p>
            <a:endParaRPr lang="en-US" sz="16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2497" y="2511577"/>
            <a:ext cx="4826500" cy="2713566"/>
          </a:xfrm>
          <a:prstGeom prst="rect">
            <a:avLst/>
          </a:prstGeom>
        </p:spPr>
      </p:pic>
      <p:sp>
        <p:nvSpPr>
          <p:cNvPr id="5" name="Segnaposto contenuto 3"/>
          <p:cNvSpPr txBox="1">
            <a:spLocks/>
          </p:cNvSpPr>
          <p:nvPr/>
        </p:nvSpPr>
        <p:spPr>
          <a:xfrm>
            <a:off x="323578" y="5987142"/>
            <a:ext cx="4915396" cy="71319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800" dirty="0" smtClean="0"/>
              <a:t>“Promotion of creative activity in children with severe autism through visuals in an interactive multisensory </a:t>
            </a:r>
            <a:r>
              <a:rPr lang="en-US" sz="800" dirty="0" err="1" smtClean="0"/>
              <a:t>enviroment</a:t>
            </a:r>
            <a:r>
              <a:rPr lang="en-US" sz="800" dirty="0" smtClean="0"/>
              <a:t>”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endParaRPr lang="en-US" sz="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800" dirty="0" err="1" smtClean="0"/>
              <a:t>Narcís</a:t>
            </a:r>
            <a:r>
              <a:rPr lang="en-US" sz="800" dirty="0" smtClean="0"/>
              <a:t> </a:t>
            </a:r>
            <a:r>
              <a:rPr lang="en-US" sz="800" dirty="0" err="1"/>
              <a:t>Parés</a:t>
            </a:r>
            <a:r>
              <a:rPr lang="en-US" sz="800" dirty="0"/>
              <a:t>, Anna Carreras, </a:t>
            </a:r>
            <a:r>
              <a:rPr lang="en-US" sz="800" dirty="0" err="1"/>
              <a:t>Jaume</a:t>
            </a:r>
            <a:r>
              <a:rPr lang="en-US" sz="800" dirty="0"/>
              <a:t> </a:t>
            </a:r>
            <a:r>
              <a:rPr lang="en-US" sz="800" dirty="0" err="1"/>
              <a:t>Durany</a:t>
            </a:r>
            <a:r>
              <a:rPr lang="en-US" sz="800" dirty="0"/>
              <a:t>, </a:t>
            </a:r>
            <a:r>
              <a:rPr lang="en-US" sz="800" dirty="0" err="1"/>
              <a:t>Jaume</a:t>
            </a:r>
            <a:r>
              <a:rPr lang="en-US" sz="800" dirty="0"/>
              <a:t> Ferrer, Pere </a:t>
            </a:r>
            <a:r>
              <a:rPr lang="en-US" sz="800" dirty="0" err="1"/>
              <a:t>Freixa</a:t>
            </a:r>
            <a:r>
              <a:rPr lang="en-US" sz="800" dirty="0"/>
              <a:t>, David </a:t>
            </a:r>
            <a:r>
              <a:rPr lang="en-US" sz="800" dirty="0" err="1"/>
              <a:t>Gómez</a:t>
            </a:r>
            <a:r>
              <a:rPr lang="en-US" sz="800" dirty="0"/>
              <a:t>, </a:t>
            </a:r>
            <a:r>
              <a:rPr lang="en-US" sz="800" dirty="0" smtClean="0"/>
              <a:t>Orit </a:t>
            </a:r>
            <a:r>
              <a:rPr lang="en-US" sz="800" dirty="0" err="1"/>
              <a:t>Kruglanski</a:t>
            </a:r>
            <a:r>
              <a:rPr lang="en-US" sz="800" dirty="0"/>
              <a:t>, Roc </a:t>
            </a:r>
            <a:r>
              <a:rPr lang="en-US" sz="800" dirty="0" err="1"/>
              <a:t>Parés</a:t>
            </a:r>
            <a:r>
              <a:rPr lang="en-US" sz="800" dirty="0"/>
              <a:t>, J. </a:t>
            </a:r>
            <a:r>
              <a:rPr lang="en-US" sz="800" dirty="0" err="1"/>
              <a:t>Ignasi</a:t>
            </a:r>
            <a:r>
              <a:rPr lang="en-US" sz="800" dirty="0"/>
              <a:t> </a:t>
            </a:r>
            <a:r>
              <a:rPr lang="en-US" sz="800" dirty="0" err="1"/>
              <a:t>Ribas</a:t>
            </a:r>
            <a:r>
              <a:rPr lang="en-US" sz="800" dirty="0"/>
              <a:t>, Miquel </a:t>
            </a:r>
            <a:r>
              <a:rPr lang="en-US" sz="800" dirty="0" err="1"/>
              <a:t>Soler</a:t>
            </a:r>
            <a:r>
              <a:rPr lang="en-US" sz="800" dirty="0"/>
              <a:t>, </a:t>
            </a:r>
            <a:r>
              <a:rPr lang="en-US" sz="800" dirty="0" err="1"/>
              <a:t>Àlex</a:t>
            </a:r>
            <a:r>
              <a:rPr lang="en-US" sz="800" dirty="0"/>
              <a:t> </a:t>
            </a:r>
            <a:r>
              <a:rPr lang="en-US" sz="800" dirty="0" err="1"/>
              <a:t>Sanjurjo</a:t>
            </a:r>
            <a:r>
              <a:rPr lang="en-US" sz="800" dirty="0"/>
              <a:t>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800" dirty="0" smtClean="0"/>
              <a:t> </a:t>
            </a:r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2126814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of the art</a:t>
            </a:r>
            <a:endParaRPr lang="en-US" dirty="0"/>
          </a:p>
        </p:txBody>
      </p:sp>
      <p:sp>
        <p:nvSpPr>
          <p:cNvPr id="5" name="Segnaposto contenuto 2"/>
          <p:cNvSpPr txBox="1">
            <a:spLocks/>
          </p:cNvSpPr>
          <p:nvPr/>
        </p:nvSpPr>
        <p:spPr>
          <a:xfrm>
            <a:off x="772884" y="2214694"/>
            <a:ext cx="5323116" cy="417390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20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8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6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tx1"/>
              </a:buClr>
              <a:buFont typeface="Arial" panose="020B0604020202020204" pitchFamily="34" charset="0"/>
              <a:buChar char="•"/>
              <a:defRPr sz="1400" kern="1200" cap="all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600" dirty="0"/>
          </a:p>
        </p:txBody>
      </p:sp>
      <p:sp>
        <p:nvSpPr>
          <p:cNvPr id="10" name="Segnaposto contenuto 2"/>
          <p:cNvSpPr>
            <a:spLocks noGrp="1"/>
          </p:cNvSpPr>
          <p:nvPr>
            <p:ph sz="quarter" idx="13"/>
          </p:nvPr>
        </p:nvSpPr>
        <p:spPr>
          <a:xfrm>
            <a:off x="914400" y="2214694"/>
            <a:ext cx="10363826" cy="432799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Other projects:</a:t>
            </a:r>
          </a:p>
          <a:p>
            <a:r>
              <a:rPr lang="en-US" dirty="0" smtClean="0"/>
              <a:t>Rope revolution, a rope-based gaming system for collaborative play</a:t>
            </a:r>
          </a:p>
          <a:p>
            <a:r>
              <a:rPr lang="en-US" dirty="0" smtClean="0"/>
              <a:t>Lands of fog, a full body interaction system, designed to improve social and cognitive skills</a:t>
            </a:r>
          </a:p>
        </p:txBody>
      </p:sp>
    </p:spTree>
    <p:extLst>
      <p:ext uri="{BB962C8B-B14F-4D97-AF65-F5344CB8AC3E}">
        <p14:creationId xmlns:p14="http://schemas.microsoft.com/office/powerpoint/2010/main" val="230153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Goccia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</TotalTime>
  <Words>1065</Words>
  <Application>Microsoft Macintosh PowerPoint</Application>
  <PresentationFormat>Widescreen</PresentationFormat>
  <Paragraphs>161</Paragraphs>
  <Slides>19</Slides>
  <Notes>0</Notes>
  <HiddenSlides>2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19</vt:i4>
      </vt:variant>
    </vt:vector>
  </HeadingPairs>
  <TitlesOfParts>
    <vt:vector size="26" baseType="lpstr">
      <vt:lpstr>Calibri</vt:lpstr>
      <vt:lpstr>Calibri Light</vt:lpstr>
      <vt:lpstr>Tw Cen MT</vt:lpstr>
      <vt:lpstr>Wingdings</vt:lpstr>
      <vt:lpstr>Arial</vt:lpstr>
      <vt:lpstr>Tema di Office</vt:lpstr>
      <vt:lpstr>Goccia</vt:lpstr>
      <vt:lpstr>SAM Activities</vt:lpstr>
      <vt:lpstr>Stakeholders and their needs</vt:lpstr>
      <vt:lpstr>Stakeholders and their needs</vt:lpstr>
      <vt:lpstr>Stakeholders and their needs</vt:lpstr>
      <vt:lpstr>Constraints</vt:lpstr>
      <vt:lpstr>Goals</vt:lpstr>
      <vt:lpstr>STATE OF THE ART</vt:lpstr>
      <vt:lpstr>STATE OF THE ART</vt:lpstr>
      <vt:lpstr>State of the art</vt:lpstr>
      <vt:lpstr>DESIGN PROCESS</vt:lpstr>
      <vt:lpstr>The concept</vt:lpstr>
      <vt:lpstr>Goals</vt:lpstr>
      <vt:lpstr>Requirements</vt:lpstr>
      <vt:lpstr>DOLPHIN SEARCH</vt:lpstr>
      <vt:lpstr>Dolphin RUN</vt:lpstr>
      <vt:lpstr>MAIN DEVICES</vt:lpstr>
      <vt:lpstr>Hw and sw architectures</vt:lpstr>
      <vt:lpstr>VALUE PROPOSITION</vt:lpstr>
      <vt:lpstr>FUTURE WORKS</vt:lpstr>
    </vt:vector>
  </TitlesOfParts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 activities</dc:title>
  <dc:creator>Marco Minelli</dc:creator>
  <cp:lastModifiedBy>Samuele Langhi</cp:lastModifiedBy>
  <cp:revision>23</cp:revision>
  <dcterms:created xsi:type="dcterms:W3CDTF">2019-09-17T15:26:30Z</dcterms:created>
  <dcterms:modified xsi:type="dcterms:W3CDTF">2019-09-26T11:27:26Z</dcterms:modified>
</cp:coreProperties>
</file>